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6" r:id="rId3"/>
    <p:sldId id="257" r:id="rId4"/>
    <p:sldId id="275" r:id="rId5"/>
    <p:sldId id="258" r:id="rId6"/>
    <p:sldId id="259" r:id="rId7"/>
    <p:sldId id="260" r:id="rId8"/>
    <p:sldId id="287" r:id="rId9"/>
    <p:sldId id="261" r:id="rId10"/>
    <p:sldId id="262" r:id="rId11"/>
    <p:sldId id="263" r:id="rId12"/>
    <p:sldId id="264" r:id="rId13"/>
    <p:sldId id="279" r:id="rId14"/>
    <p:sldId id="292" r:id="rId15"/>
    <p:sldId id="288" r:id="rId16"/>
    <p:sldId id="283" r:id="rId17"/>
    <p:sldId id="289" r:id="rId18"/>
    <p:sldId id="290" r:id="rId19"/>
    <p:sldId id="284" r:id="rId20"/>
    <p:sldId id="268" r:id="rId21"/>
    <p:sldId id="270" r:id="rId22"/>
    <p:sldId id="271" r:id="rId23"/>
    <p:sldId id="274" r:id="rId24"/>
    <p:sldId id="272" r:id="rId25"/>
    <p:sldId id="273" r:id="rId26"/>
    <p:sldId id="278" r:id="rId27"/>
    <p:sldId id="276" r:id="rId28"/>
    <p:sldId id="281" r:id="rId29"/>
    <p:sldId id="293" r:id="rId30"/>
    <p:sldId id="277" r:id="rId31"/>
    <p:sldId id="285" r:id="rId32"/>
    <p:sldId id="280" r:id="rId33"/>
    <p:sldId id="291" r:id="rId3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5625"/>
    <a:srgbClr val="014388"/>
    <a:srgbClr val="012D5E"/>
    <a:srgbClr val="FFFA8D"/>
    <a:srgbClr val="42A3FC"/>
    <a:srgbClr val="A8C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9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744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15.06.2020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872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15.06.2020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27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15.06.2020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912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15.06.2020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916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15.06.2020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917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15.06.2020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16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15.06.2020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99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15.06.2020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418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15.06.2020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111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15.06.2020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525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15.06.2020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48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195BF-C5B3-9546-ACD0-296297408539}" type="datetimeFigureOut">
              <a:rPr lang="pl-PL" smtClean="0"/>
              <a:t>15.06.2020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0BB27-A2E1-0844-ACE6-97D05FA8B0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593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Kluczowy czynnik podwojenia KPI </a:t>
            </a:r>
            <a:br>
              <a:rPr lang="pl-PL" dirty="0"/>
            </a:br>
            <a:r>
              <a:rPr lang="pl-PL" dirty="0"/>
              <a:t>w biznesie Hioba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3000" dirty="0"/>
              <a:t>Open </a:t>
            </a:r>
            <a:r>
              <a:rPr lang="pl-PL" sz="3000" dirty="0" err="1"/>
              <a:t>Coffe</a:t>
            </a:r>
            <a:r>
              <a:rPr lang="pl-PL" sz="3000" dirty="0"/>
              <a:t> KTW #25, 6 czerwca ‘2018</a:t>
            </a:r>
            <a:endParaRPr lang="pl-PL" dirty="0"/>
          </a:p>
          <a:p>
            <a:endParaRPr lang="pl-PL" dirty="0"/>
          </a:p>
          <a:p>
            <a:pPr algn="r"/>
            <a:r>
              <a:rPr lang="pl-PL" sz="1500" dirty="0"/>
              <a:t>Wojtek Apel, </a:t>
            </a:r>
            <a:r>
              <a:rPr lang="pl-PL" sz="1500" dirty="0" err="1"/>
              <a:t>wojtek@pp.org.pl</a:t>
            </a:r>
            <a:endParaRPr lang="pl-PL" sz="1500" dirty="0"/>
          </a:p>
          <a:p>
            <a:pPr algn="r"/>
            <a:r>
              <a:rPr lang="pl-PL" sz="1500" dirty="0"/>
              <a:t>Materiał dostępny na http://</a:t>
            </a:r>
            <a:r>
              <a:rPr lang="pl-PL" sz="1500" dirty="0" err="1"/>
              <a:t>wojtek.pp.org.pl</a:t>
            </a:r>
            <a:r>
              <a:rPr lang="pl-PL" sz="1500" dirty="0"/>
              <a:t>/</a:t>
            </a:r>
            <a:r>
              <a:rPr lang="pl-PL" sz="1500" dirty="0" err="1"/>
              <a:t>tag</a:t>
            </a:r>
            <a:r>
              <a:rPr lang="pl-PL" sz="1500" dirty="0"/>
              <a:t>/lista/</a:t>
            </a:r>
            <a:r>
              <a:rPr lang="pl-PL" sz="1500" dirty="0" err="1"/>
              <a:t>hiob</a:t>
            </a:r>
            <a:endParaRPr lang="pl-PL" sz="1500" dirty="0"/>
          </a:p>
          <a:p>
            <a:pPr algn="r"/>
            <a:r>
              <a:rPr lang="pl-PL" sz="1500" dirty="0"/>
              <a:t>Teksty pochodzą z przekładu Biblii Tysiąclecia, wydanie 5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83" y="4345781"/>
            <a:ext cx="1824037" cy="182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97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Rozdział 2, wersy 1-6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08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(1)</a:t>
            </a:r>
            <a:r>
              <a:rPr lang="pl-PL" sz="2400" dirty="0"/>
              <a:t> Pewnego dnia, gdy synowie Boży poszli stawić się przed Panem, szatan też poszedł z nimi.</a:t>
            </a:r>
            <a:br>
              <a:rPr lang="pl-PL" sz="2400" dirty="0"/>
            </a:br>
            <a:r>
              <a:rPr lang="pl-PL" sz="2400" baseline="30000" dirty="0"/>
              <a:t>(2)</a:t>
            </a:r>
            <a:r>
              <a:rPr lang="pl-PL" sz="2400" dirty="0"/>
              <a:t> I rzekł Pan do szatana: Skąd przychodzisz? </a:t>
            </a:r>
          </a:p>
          <a:p>
            <a:pPr marL="0" indent="0">
              <a:buNone/>
            </a:pPr>
            <a:r>
              <a:rPr lang="pl-PL" sz="2400" dirty="0"/>
              <a:t>Szatan odpowiedział Panu: Przemierzałem ziemię i wędrowałem po niej.</a:t>
            </a:r>
          </a:p>
          <a:p>
            <a:pPr marL="0" indent="0">
              <a:buNone/>
            </a:pPr>
            <a:r>
              <a:rPr lang="pl-PL" sz="2400" baseline="30000" dirty="0"/>
              <a:t>(3)</a:t>
            </a:r>
            <a:r>
              <a:rPr lang="pl-PL" sz="2400" dirty="0"/>
              <a:t> Rzekł Pan szatanowi: Zwróciłeś uwagę na sługę mego, Hioba? Bo nie ma na całej ziemi drugiego, kto by był tak prawy, sprawiedliwy, bogobojny i unikający zła jak on. Jeszcze trwa w swej prawości, choć mnie nakłoniłeś do zrujnowania go, na próżno.</a:t>
            </a:r>
          </a:p>
          <a:p>
            <a:pPr marL="0" indent="0">
              <a:buNone/>
            </a:pPr>
            <a:r>
              <a:rPr lang="pl-PL" sz="2400" baseline="30000" dirty="0"/>
              <a:t>(4)</a:t>
            </a:r>
            <a:r>
              <a:rPr lang="pl-PL" sz="2400" dirty="0"/>
              <a:t> Na to szatan odpowiedział Panu: Skóra za skórę. Wszystko, co człowiek posiada, odda za swoje życie.</a:t>
            </a:r>
          </a:p>
          <a:p>
            <a:pPr marL="0" indent="0">
              <a:buNone/>
            </a:pPr>
            <a:r>
              <a:rPr lang="pl-PL" sz="2400" baseline="30000" dirty="0"/>
              <a:t>(5)</a:t>
            </a:r>
            <a:r>
              <a:rPr lang="pl-PL" sz="2400" dirty="0"/>
              <a:t> Wyciągnij, proszę, rękę i dotknij jego kości i ciała. Na pewno Ci w twarz będzie złorzeczył.</a:t>
            </a:r>
          </a:p>
          <a:p>
            <a:pPr marL="0" indent="0">
              <a:buNone/>
            </a:pPr>
            <a:r>
              <a:rPr lang="pl-PL" sz="2400" baseline="30000" dirty="0"/>
              <a:t>(6)</a:t>
            </a:r>
            <a:r>
              <a:rPr lang="pl-PL" sz="2400" dirty="0"/>
              <a:t> I rzekł Pan do szatana: Oto jest w twej mocy. Życie mu tylko zachowaj!</a:t>
            </a:r>
          </a:p>
        </p:txBody>
      </p:sp>
      <p:cxnSp>
        <p:nvCxnSpPr>
          <p:cNvPr id="6" name="Łącznik prosty 5"/>
          <p:cNvCxnSpPr/>
          <p:nvPr/>
        </p:nvCxnSpPr>
        <p:spPr>
          <a:xfrm>
            <a:off x="403412" y="4736353"/>
            <a:ext cx="0" cy="702235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26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Rozdział 2, wersy 7-10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(7)</a:t>
            </a:r>
            <a:r>
              <a:rPr lang="pl-PL" sz="2400" dirty="0"/>
              <a:t> Odszedł szatan sprzed oblicza Pańskiego i obsypał Hioba trądem złośliwym, od palca stopy aż po czubek głowy. Hiob wziął więc skorupę, by się nią drapać, siedząc na popiele.</a:t>
            </a:r>
          </a:p>
          <a:p>
            <a:pPr marL="0" indent="0">
              <a:buNone/>
            </a:pPr>
            <a:r>
              <a:rPr lang="pl-PL" sz="2400" baseline="30000" dirty="0"/>
              <a:t>(9)</a:t>
            </a:r>
            <a:r>
              <a:rPr lang="pl-PL" sz="2400" dirty="0"/>
              <a:t> Rzekła mu żona: Jeszcze trwasz mocno w swej prawości? Złorzecz Bogu i umieraj!</a:t>
            </a:r>
          </a:p>
          <a:p>
            <a:pPr marL="0" indent="0">
              <a:buNone/>
            </a:pPr>
            <a:r>
              <a:rPr lang="pl-PL" sz="2400" baseline="30000" dirty="0"/>
              <a:t>(10)</a:t>
            </a:r>
            <a:r>
              <a:rPr lang="pl-PL" sz="2400" dirty="0"/>
              <a:t> Hiob jej odpowiedział: Mówisz jak kobieta szalona. Dobro przyjęliśmy z ręki Boga. Czemu zła przyjąć nie możemy?</a:t>
            </a:r>
          </a:p>
          <a:p>
            <a:pPr marL="0" indent="0">
              <a:buNone/>
            </a:pPr>
            <a:r>
              <a:rPr lang="pl-PL" sz="2400" dirty="0"/>
              <a:t>W tym wszystkim Hiob nie zgrzeszył swymi ustami.</a:t>
            </a:r>
          </a:p>
        </p:txBody>
      </p:sp>
    </p:spTree>
    <p:extLst>
      <p:ext uri="{BB962C8B-B14F-4D97-AF65-F5344CB8AC3E}">
        <p14:creationId xmlns:p14="http://schemas.microsoft.com/office/powerpoint/2010/main" val="207779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Rozdział 2, wersy od 11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(11)</a:t>
            </a:r>
            <a:r>
              <a:rPr lang="pl-PL" sz="2400" dirty="0"/>
              <a:t> Usłyszeli trzej przyjaciele Hioba o wszystkim, co na niego spadło, i przyszli, każdy z nich z miejscowości swojej: </a:t>
            </a:r>
            <a:r>
              <a:rPr lang="pl-PL" sz="2400" dirty="0" err="1"/>
              <a:t>Elifaz</a:t>
            </a:r>
            <a:r>
              <a:rPr lang="pl-PL" sz="2400" dirty="0"/>
              <a:t> z </a:t>
            </a:r>
            <a:r>
              <a:rPr lang="pl-PL" sz="2400" dirty="0" err="1"/>
              <a:t>Temanu</a:t>
            </a:r>
            <a:r>
              <a:rPr lang="pl-PL" sz="2400" dirty="0"/>
              <a:t>, </a:t>
            </a:r>
            <a:r>
              <a:rPr lang="pl-PL" sz="2400" dirty="0" err="1"/>
              <a:t>Bildad</a:t>
            </a:r>
            <a:r>
              <a:rPr lang="pl-PL" sz="2400" dirty="0"/>
              <a:t> z </a:t>
            </a:r>
            <a:r>
              <a:rPr lang="pl-PL" sz="2400" dirty="0" err="1"/>
              <a:t>Szuach</a:t>
            </a:r>
            <a:r>
              <a:rPr lang="pl-PL" sz="2400" dirty="0"/>
              <a:t> i </a:t>
            </a:r>
            <a:r>
              <a:rPr lang="pl-PL" sz="2400" dirty="0" err="1"/>
              <a:t>Sofar</a:t>
            </a:r>
            <a:r>
              <a:rPr lang="pl-PL" sz="2400" dirty="0"/>
              <a:t> z </a:t>
            </a:r>
            <a:r>
              <a:rPr lang="pl-PL" sz="2400" dirty="0" err="1"/>
              <a:t>Naamy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r>
              <a:rPr lang="pl-PL" sz="2400" dirty="0"/>
              <a:t>Porozumieli się, by przyjść, boleć nad nim i pocieszać go. </a:t>
            </a:r>
            <a:r>
              <a:rPr lang="pl-PL" sz="2400" baseline="30000" dirty="0"/>
              <a:t>(12)</a:t>
            </a:r>
            <a:r>
              <a:rPr lang="pl-PL" sz="2400" dirty="0"/>
              <a:t> Skoro jednak spojrzeli z daleka, nie mogli go poznać. Wykrzyknęli i zapłakali. Każdy z nich rozdarł swe szaty i rzucał proch w górę, na głowę. </a:t>
            </a:r>
            <a:r>
              <a:rPr lang="pl-PL" sz="2400" baseline="30000" dirty="0"/>
              <a:t>(13)</a:t>
            </a:r>
            <a:r>
              <a:rPr lang="pl-PL" sz="2400" dirty="0"/>
              <a:t> Siedzieli z nim na ziemi siedem dni i siedem nocy, nikt nie wyrzekł słowa, bo widzieli ogrom jego bólu.</a:t>
            </a:r>
          </a:p>
        </p:txBody>
      </p:sp>
    </p:spTree>
    <p:extLst>
      <p:ext uri="{BB962C8B-B14F-4D97-AF65-F5344CB8AC3E}">
        <p14:creationId xmlns:p14="http://schemas.microsoft.com/office/powerpoint/2010/main" val="1864904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Struktura Księgi Hioba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Zawiązanie akcji </a:t>
            </a:r>
            <a:r>
              <a:rPr lang="mr-IN" sz="3600" dirty="0"/>
              <a:t>–</a:t>
            </a:r>
            <a:r>
              <a:rPr lang="pl-PL" sz="3600" dirty="0"/>
              <a:t> rozdział 1 i 2</a:t>
            </a:r>
          </a:p>
          <a:p>
            <a:r>
              <a:rPr lang="pl-PL" sz="3600" dirty="0"/>
              <a:t>Poemat </a:t>
            </a:r>
            <a:r>
              <a:rPr lang="mr-IN" sz="3600" dirty="0"/>
              <a:t>–</a:t>
            </a:r>
            <a:r>
              <a:rPr lang="pl-PL" sz="3600" dirty="0"/>
              <a:t> rozdziały 3 - 37</a:t>
            </a:r>
          </a:p>
          <a:p>
            <a:r>
              <a:rPr lang="pl-PL" sz="3600" dirty="0"/>
              <a:t>Objawienie się Boga </a:t>
            </a:r>
            <a:r>
              <a:rPr lang="mr-IN" sz="3600" dirty="0"/>
              <a:t>–</a:t>
            </a:r>
            <a:r>
              <a:rPr lang="pl-PL" sz="3600" dirty="0"/>
              <a:t> rozdziały 38 - 41</a:t>
            </a:r>
          </a:p>
          <a:p>
            <a:r>
              <a:rPr lang="pl-PL" sz="3600" dirty="0"/>
              <a:t>Zamknięcie akcji i wnioski </a:t>
            </a:r>
            <a:r>
              <a:rPr lang="mr-IN" sz="3600" dirty="0"/>
              <a:t>–</a:t>
            </a:r>
            <a:r>
              <a:rPr lang="pl-PL" sz="3600" dirty="0"/>
              <a:t> rozdział 42</a:t>
            </a:r>
          </a:p>
        </p:txBody>
      </p:sp>
    </p:spTree>
    <p:extLst>
      <p:ext uri="{BB962C8B-B14F-4D97-AF65-F5344CB8AC3E}">
        <p14:creationId xmlns:p14="http://schemas.microsoft.com/office/powerpoint/2010/main" val="283908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Rozdział 42, wersy od 1-6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424762"/>
            <a:ext cx="10515600" cy="52099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(1)</a:t>
            </a:r>
            <a:r>
              <a:rPr lang="pl-PL" sz="2400" dirty="0"/>
              <a:t> Hiob na to [ </a:t>
            </a:r>
            <a:r>
              <a:rPr lang="pl-PL" sz="2400" i="1" dirty="0"/>
              <a:t>na objawienie Boga swoje chwały </a:t>
            </a:r>
            <a:r>
              <a:rPr lang="pl-PL" sz="2400" dirty="0"/>
              <a:t>] odpowiedział Panu i rzekł: </a:t>
            </a:r>
          </a:p>
          <a:p>
            <a:pPr marL="0" indent="0">
              <a:buNone/>
            </a:pPr>
            <a:r>
              <a:rPr lang="pl-PL" sz="2400" baseline="30000" dirty="0"/>
              <a:t>	(2)</a:t>
            </a:r>
            <a:r>
              <a:rPr lang="pl-PL" sz="2400" dirty="0"/>
              <a:t> Wiem, że Ty wszystko możesz, </a:t>
            </a:r>
            <a:br>
              <a:rPr lang="pl-PL" sz="2400" dirty="0"/>
            </a:br>
            <a:r>
              <a:rPr lang="pl-PL" sz="2400" dirty="0"/>
              <a:t>	co zamyślasz, potrafisz uczynić. </a:t>
            </a:r>
            <a:br>
              <a:rPr lang="pl-PL" sz="2400" dirty="0"/>
            </a:br>
            <a:r>
              <a:rPr lang="pl-PL" sz="2400" dirty="0"/>
              <a:t>	</a:t>
            </a:r>
            <a:r>
              <a:rPr lang="pl-PL" sz="2400" baseline="30000" dirty="0"/>
              <a:t>(3)</a:t>
            </a:r>
            <a:r>
              <a:rPr lang="pl-PL" sz="2400" dirty="0"/>
              <a:t> Kto przysłoni plan nierozumnie? </a:t>
            </a:r>
          </a:p>
          <a:p>
            <a:pPr marL="0" indent="0">
              <a:buNone/>
            </a:pPr>
            <a:r>
              <a:rPr lang="pl-PL" sz="2400" dirty="0"/>
              <a:t>	O rzeczach wzniosłych mówiłem.</a:t>
            </a:r>
            <a:br>
              <a:rPr lang="pl-PL" sz="2400" dirty="0"/>
            </a:br>
            <a:r>
              <a:rPr lang="pl-PL" sz="2400" dirty="0"/>
              <a:t>	To zbyt cudowne. </a:t>
            </a:r>
            <a:br>
              <a:rPr lang="pl-PL" sz="2400" dirty="0"/>
            </a:br>
            <a:r>
              <a:rPr lang="pl-PL" sz="2400" dirty="0"/>
              <a:t>	Ja nie rozumiem. </a:t>
            </a:r>
          </a:p>
          <a:p>
            <a:pPr marL="0" indent="0">
              <a:buNone/>
            </a:pPr>
            <a:r>
              <a:rPr lang="pl-PL" sz="2400" baseline="30000" dirty="0"/>
              <a:t>	(4)</a:t>
            </a:r>
            <a:r>
              <a:rPr lang="pl-PL" sz="2400" dirty="0"/>
              <a:t> Posłuchaj, proszę. </a:t>
            </a:r>
            <a:br>
              <a:rPr lang="pl-PL" sz="2400" dirty="0"/>
            </a:br>
            <a:r>
              <a:rPr lang="pl-PL" sz="2400" dirty="0"/>
              <a:t>	Pozwól mi mówić! </a:t>
            </a:r>
            <a:br>
              <a:rPr lang="pl-PL" sz="2400" dirty="0"/>
            </a:br>
            <a:r>
              <a:rPr lang="pl-PL" sz="2400" dirty="0"/>
              <a:t>	Chcę spytać.</a:t>
            </a:r>
            <a:br>
              <a:rPr lang="pl-PL" sz="2400" dirty="0"/>
            </a:br>
            <a:r>
              <a:rPr lang="pl-PL" sz="2400" dirty="0"/>
              <a:t>	Racz odpowiedzieć! </a:t>
            </a:r>
          </a:p>
          <a:p>
            <a:pPr marL="0" indent="0">
              <a:buNone/>
            </a:pPr>
            <a:r>
              <a:rPr lang="pl-PL" sz="2400" baseline="30000" dirty="0"/>
              <a:t>	(5)</a:t>
            </a:r>
            <a:r>
              <a:rPr lang="pl-PL" sz="2400" dirty="0"/>
              <a:t> </a:t>
            </a:r>
            <a:r>
              <a:rPr lang="pl-PL" sz="2400" b="1" dirty="0"/>
              <a:t>Dotąd Cię znałem ze słyszenia, teraz ujrzało Cię moje oko</a:t>
            </a:r>
            <a:r>
              <a:rPr lang="pl-PL" sz="2400" dirty="0"/>
              <a:t>, </a:t>
            </a:r>
            <a:br>
              <a:rPr lang="pl-PL" sz="2400" dirty="0"/>
            </a:br>
            <a:r>
              <a:rPr lang="pl-PL" sz="2400" dirty="0"/>
              <a:t>	</a:t>
            </a:r>
            <a:r>
              <a:rPr lang="pl-PL" sz="2400" baseline="30000" dirty="0"/>
              <a:t>(6)</a:t>
            </a:r>
            <a:r>
              <a:rPr lang="pl-PL" sz="2400" dirty="0"/>
              <a:t> dlatego odwołuję, co powiedziałem, kajam się w prochu i w popiele.</a:t>
            </a:r>
          </a:p>
        </p:txBody>
      </p:sp>
      <p:cxnSp>
        <p:nvCxnSpPr>
          <p:cNvPr id="6" name="Łącznik prosty 5"/>
          <p:cNvCxnSpPr/>
          <p:nvPr/>
        </p:nvCxnSpPr>
        <p:spPr>
          <a:xfrm>
            <a:off x="403412" y="5617882"/>
            <a:ext cx="0" cy="702235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939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główny </a:t>
            </a:r>
            <a:r>
              <a:rPr lang="mr-IN" dirty="0"/>
              <a:t>–</a:t>
            </a:r>
            <a:r>
              <a:rPr lang="pl-PL" dirty="0"/>
              <a:t> przemiana Hioba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20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4400" i="1" dirty="0"/>
              <a:t>Otóż wiedziałem o Tobie tylko ze słyszenia, ale teraz zobaczyłem Cię twarzą w twarz.</a:t>
            </a:r>
          </a:p>
          <a:p>
            <a:pPr marL="0" indent="0" algn="ctr">
              <a:buNone/>
            </a:pPr>
            <a:r>
              <a:rPr lang="pl-PL" sz="4400" i="1" dirty="0"/>
              <a:t>(Hiob 42:5)</a:t>
            </a:r>
          </a:p>
          <a:p>
            <a:pPr marL="0" indent="0" algn="ctr">
              <a:buNone/>
            </a:pPr>
            <a:endParaRPr lang="pl-PL" sz="4400" i="1" dirty="0"/>
          </a:p>
        </p:txBody>
      </p:sp>
    </p:spTree>
    <p:extLst>
      <p:ext uri="{BB962C8B-B14F-4D97-AF65-F5344CB8AC3E}">
        <p14:creationId xmlns:p14="http://schemas.microsoft.com/office/powerpoint/2010/main" val="3759753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główny </a:t>
            </a:r>
            <a:r>
              <a:rPr lang="mr-IN" dirty="0"/>
              <a:t>–</a:t>
            </a:r>
            <a:r>
              <a:rPr lang="pl-PL" dirty="0"/>
              <a:t> przemiana Hioba</a:t>
            </a:r>
          </a:p>
        </p:txBody>
      </p:sp>
      <p:sp>
        <p:nvSpPr>
          <p:cNvPr id="6" name="Owal 5"/>
          <p:cNvSpPr/>
          <p:nvPr/>
        </p:nvSpPr>
        <p:spPr>
          <a:xfrm>
            <a:off x="7020807" y="3074911"/>
            <a:ext cx="2960803" cy="2819774"/>
          </a:xfrm>
          <a:prstGeom prst="ellipse">
            <a:avLst/>
          </a:prstGeom>
          <a:solidFill>
            <a:srgbClr val="42A3FC"/>
          </a:solidFill>
          <a:ln w="19050">
            <a:solidFill>
              <a:srgbClr val="012D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l-PL" sz="2800" b="1" dirty="0">
                <a:solidFill>
                  <a:srgbClr val="012D5E"/>
                </a:solidFill>
              </a:rPr>
              <a:t>Hiob znający Boga</a:t>
            </a:r>
            <a:br>
              <a:rPr lang="pl-PL" sz="2000" b="1" dirty="0">
                <a:solidFill>
                  <a:srgbClr val="012D5E"/>
                </a:solidFill>
              </a:rPr>
            </a:br>
            <a:r>
              <a:rPr lang="pl-PL" sz="2000" dirty="0">
                <a:solidFill>
                  <a:srgbClr val="012D5E"/>
                </a:solidFill>
              </a:rPr>
              <a:t>zobaczył Boga </a:t>
            </a:r>
            <a:br>
              <a:rPr lang="pl-PL" sz="2000" dirty="0">
                <a:solidFill>
                  <a:srgbClr val="012D5E"/>
                </a:solidFill>
              </a:rPr>
            </a:br>
            <a:r>
              <a:rPr lang="pl-PL" sz="2000" dirty="0">
                <a:solidFill>
                  <a:srgbClr val="012D5E"/>
                </a:solidFill>
              </a:rPr>
              <a:t>twarzą w twarz</a:t>
            </a:r>
          </a:p>
        </p:txBody>
      </p:sp>
      <p:sp>
        <p:nvSpPr>
          <p:cNvPr id="8" name="Owal 7"/>
          <p:cNvSpPr/>
          <p:nvPr/>
        </p:nvSpPr>
        <p:spPr>
          <a:xfrm>
            <a:off x="2158584" y="2007059"/>
            <a:ext cx="2960803" cy="2819774"/>
          </a:xfrm>
          <a:prstGeom prst="ellipse">
            <a:avLst/>
          </a:prstGeom>
          <a:solidFill>
            <a:srgbClr val="A8C3DC"/>
          </a:solidFill>
          <a:ln w="19050">
            <a:solidFill>
              <a:srgbClr val="0143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800" b="1" dirty="0">
                <a:solidFill>
                  <a:srgbClr val="014388"/>
                </a:solidFill>
              </a:rPr>
              <a:t>Hiob</a:t>
            </a:r>
            <a:br>
              <a:rPr lang="pl-PL" sz="2800" b="1" dirty="0">
                <a:solidFill>
                  <a:srgbClr val="014388"/>
                </a:solidFill>
              </a:rPr>
            </a:br>
            <a:r>
              <a:rPr lang="pl-PL" sz="2800" b="1" dirty="0">
                <a:solidFill>
                  <a:srgbClr val="014388"/>
                </a:solidFill>
              </a:rPr>
              <a:t>religijny</a:t>
            </a:r>
            <a:br>
              <a:rPr lang="pl-PL" sz="2800" b="1" dirty="0">
                <a:solidFill>
                  <a:srgbClr val="014388"/>
                </a:solidFill>
              </a:rPr>
            </a:br>
            <a:r>
              <a:rPr lang="pl-PL" sz="2000" dirty="0">
                <a:solidFill>
                  <a:srgbClr val="014388"/>
                </a:solidFill>
              </a:rPr>
              <a:t>słyszał o Bogu</a:t>
            </a:r>
          </a:p>
          <a:p>
            <a:pPr algn="ctr"/>
            <a:r>
              <a:rPr lang="pl-PL" sz="2000" dirty="0">
                <a:solidFill>
                  <a:srgbClr val="014388"/>
                </a:solidFill>
              </a:rPr>
              <a:t>żył bogobojnie</a:t>
            </a:r>
            <a:br>
              <a:rPr lang="pl-PL" sz="2000" dirty="0">
                <a:solidFill>
                  <a:srgbClr val="014388"/>
                </a:solidFill>
              </a:rPr>
            </a:br>
            <a:r>
              <a:rPr lang="pl-PL" sz="2000" dirty="0">
                <a:solidFill>
                  <a:srgbClr val="014388"/>
                </a:solidFill>
              </a:rPr>
              <a:t>stronił od zła</a:t>
            </a:r>
            <a:br>
              <a:rPr lang="pl-PL" sz="2000" dirty="0">
                <a:solidFill>
                  <a:srgbClr val="014388"/>
                </a:solidFill>
              </a:rPr>
            </a:br>
            <a:r>
              <a:rPr lang="pl-PL" sz="2000" dirty="0">
                <a:solidFill>
                  <a:srgbClr val="014388"/>
                </a:solidFill>
              </a:rPr>
              <a:t>składał ofiary</a:t>
            </a:r>
          </a:p>
        </p:txBody>
      </p:sp>
      <p:sp>
        <p:nvSpPr>
          <p:cNvPr id="7" name="Strzałka w prawo 6"/>
          <p:cNvSpPr/>
          <p:nvPr/>
        </p:nvSpPr>
        <p:spPr>
          <a:xfrm rot="776539">
            <a:off x="4547838" y="2891988"/>
            <a:ext cx="2909606" cy="2219267"/>
          </a:xfrm>
          <a:prstGeom prst="rightArrow">
            <a:avLst/>
          </a:prstGeom>
          <a:solidFill>
            <a:srgbClr val="FFFA8D"/>
          </a:solidFill>
          <a:ln w="19050">
            <a:solidFill>
              <a:srgbClr val="8F56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rgbClr val="8F5625"/>
                </a:solidFill>
              </a:rPr>
              <a:t>Problemy</a:t>
            </a:r>
            <a:br>
              <a:rPr lang="pl-PL" b="1" dirty="0">
                <a:solidFill>
                  <a:srgbClr val="8F5625"/>
                </a:solidFill>
              </a:rPr>
            </a:br>
            <a:r>
              <a:rPr lang="pl-PL" b="1" dirty="0">
                <a:solidFill>
                  <a:srgbClr val="8F5625"/>
                </a:solidFill>
              </a:rPr>
              <a:t>Przemyślenia</a:t>
            </a:r>
          </a:p>
          <a:p>
            <a:pPr algn="ctr"/>
            <a:r>
              <a:rPr lang="pl-PL" b="1" dirty="0">
                <a:solidFill>
                  <a:srgbClr val="8F5625"/>
                </a:solidFill>
              </a:rPr>
              <a:t>Objawienie</a:t>
            </a:r>
            <a:br>
              <a:rPr lang="pl-PL" b="1" dirty="0">
                <a:solidFill>
                  <a:srgbClr val="8F5625"/>
                </a:solidFill>
              </a:rPr>
            </a:br>
            <a:r>
              <a:rPr lang="pl-PL" b="1" dirty="0">
                <a:solidFill>
                  <a:srgbClr val="8F5625"/>
                </a:solidFill>
              </a:rPr>
              <a:t>Zrozumienie</a:t>
            </a:r>
          </a:p>
        </p:txBody>
      </p:sp>
      <p:sp>
        <p:nvSpPr>
          <p:cNvPr id="9" name="PoleTekstowe 8"/>
          <p:cNvSpPr txBox="1"/>
          <p:nvPr/>
        </p:nvSpPr>
        <p:spPr>
          <a:xfrm rot="779661">
            <a:off x="4820028" y="2171486"/>
            <a:ext cx="248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8F5625"/>
                </a:solidFill>
              </a:rPr>
              <a:t>Co zrobił Bóg</a:t>
            </a:r>
          </a:p>
        </p:txBody>
      </p:sp>
    </p:spTree>
    <p:extLst>
      <p:ext uri="{BB962C8B-B14F-4D97-AF65-F5344CB8AC3E}">
        <p14:creationId xmlns:p14="http://schemas.microsoft.com/office/powerpoint/2010/main" val="1229436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główny </a:t>
            </a:r>
            <a:r>
              <a:rPr lang="mr-IN" dirty="0"/>
              <a:t>–</a:t>
            </a:r>
            <a:r>
              <a:rPr lang="pl-PL" dirty="0"/>
              <a:t> przemiana Hioba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20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4400" i="1" dirty="0"/>
              <a:t>Wiara taka, jak wiara Hioba </a:t>
            </a:r>
            <a:br>
              <a:rPr lang="pl-PL" sz="4400" i="1" dirty="0"/>
            </a:br>
            <a:r>
              <a:rPr lang="pl-PL" sz="4400" i="1" dirty="0"/>
              <a:t>nie może być wstrząśnięta, </a:t>
            </a:r>
            <a:br>
              <a:rPr lang="pl-PL" sz="4400" i="1" dirty="0"/>
            </a:br>
            <a:r>
              <a:rPr lang="pl-PL" sz="4400" i="1" dirty="0"/>
              <a:t>ponieważ jest </a:t>
            </a:r>
            <a:br>
              <a:rPr lang="pl-PL" sz="4400" i="1" dirty="0"/>
            </a:br>
            <a:r>
              <a:rPr lang="pl-PL" sz="4400" i="1" dirty="0"/>
              <a:t>ona rezultatem przeżytego wstrząsu.</a:t>
            </a:r>
          </a:p>
        </p:txBody>
      </p:sp>
    </p:spTree>
    <p:extLst>
      <p:ext uri="{BB962C8B-B14F-4D97-AF65-F5344CB8AC3E}">
        <p14:creationId xmlns:p14="http://schemas.microsoft.com/office/powerpoint/2010/main" val="1424216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poboczny </a:t>
            </a:r>
            <a:r>
              <a:rPr lang="mr-IN" dirty="0"/>
              <a:t>–</a:t>
            </a:r>
            <a:r>
              <a:rPr lang="pl-PL" dirty="0"/>
              <a:t> rozwój biznesu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20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4400" i="1" dirty="0"/>
              <a:t>Pan miał wzgląd na Hioba, przywrócił Hioba do dawnego stanu, (...) Pan </a:t>
            </a:r>
            <a:r>
              <a:rPr lang="pl-PL" sz="4400" b="1" i="1" dirty="0"/>
              <a:t>dwukrotnie powiększył</a:t>
            </a:r>
            <a:r>
              <a:rPr lang="pl-PL" sz="4400" i="1" dirty="0"/>
              <a:t> mu całą majętność (…)</a:t>
            </a:r>
          </a:p>
          <a:p>
            <a:pPr marL="0" indent="0" algn="ctr">
              <a:buNone/>
            </a:pPr>
            <a:r>
              <a:rPr lang="pl-PL" sz="4400" i="1" dirty="0"/>
              <a:t>A teraz Pan błogosławił Hiobowi.</a:t>
            </a:r>
            <a:br>
              <a:rPr lang="pl-PL" sz="4400" i="1" dirty="0"/>
            </a:br>
            <a:r>
              <a:rPr lang="pl-PL" sz="4400" i="1" dirty="0"/>
              <a:t>(Hiob 42:9nn)</a:t>
            </a:r>
          </a:p>
        </p:txBody>
      </p:sp>
    </p:spTree>
    <p:extLst>
      <p:ext uri="{BB962C8B-B14F-4D97-AF65-F5344CB8AC3E}">
        <p14:creationId xmlns:p14="http://schemas.microsoft.com/office/powerpoint/2010/main" val="1726806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poboczny </a:t>
            </a:r>
            <a:r>
              <a:rPr lang="mr-IN" dirty="0"/>
              <a:t>–</a:t>
            </a:r>
            <a:r>
              <a:rPr lang="pl-PL" dirty="0"/>
              <a:t> rozwój biznesu</a:t>
            </a:r>
          </a:p>
        </p:txBody>
      </p:sp>
      <p:sp>
        <p:nvSpPr>
          <p:cNvPr id="6" name="Owal 5"/>
          <p:cNvSpPr/>
          <p:nvPr/>
        </p:nvSpPr>
        <p:spPr>
          <a:xfrm>
            <a:off x="7095759" y="3074911"/>
            <a:ext cx="2960803" cy="2819774"/>
          </a:xfrm>
          <a:prstGeom prst="ellipse">
            <a:avLst/>
          </a:prstGeom>
          <a:solidFill>
            <a:srgbClr val="42A3FC"/>
          </a:solidFill>
          <a:ln w="19050">
            <a:solidFill>
              <a:srgbClr val="012D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pl-PL" sz="2400" b="1" dirty="0">
                <a:solidFill>
                  <a:srgbClr val="014388"/>
                </a:solidFill>
              </a:rPr>
              <a:t>Stan aktywów</a:t>
            </a:r>
            <a:br>
              <a:rPr lang="pl-PL" sz="2400" dirty="0">
                <a:solidFill>
                  <a:srgbClr val="014388"/>
                </a:solidFill>
              </a:rPr>
            </a:br>
            <a:r>
              <a:rPr lang="pl-PL" sz="2000" dirty="0">
                <a:solidFill>
                  <a:srgbClr val="014388"/>
                </a:solidFill>
              </a:rPr>
              <a:t>owce	14000</a:t>
            </a:r>
            <a:br>
              <a:rPr lang="pl-PL" sz="2000" dirty="0">
                <a:solidFill>
                  <a:srgbClr val="014388"/>
                </a:solidFill>
              </a:rPr>
            </a:br>
            <a:r>
              <a:rPr lang="pl-PL" sz="2000" dirty="0">
                <a:solidFill>
                  <a:srgbClr val="014388"/>
                </a:solidFill>
              </a:rPr>
              <a:t>wielbłądy 6000</a:t>
            </a:r>
            <a:br>
              <a:rPr lang="pl-PL" sz="2000" dirty="0">
                <a:solidFill>
                  <a:srgbClr val="014388"/>
                </a:solidFill>
              </a:rPr>
            </a:br>
            <a:r>
              <a:rPr lang="pl-PL" sz="2000" dirty="0">
                <a:solidFill>
                  <a:srgbClr val="014388"/>
                </a:solidFill>
              </a:rPr>
              <a:t>pary wołów  1000</a:t>
            </a:r>
            <a:br>
              <a:rPr lang="pl-PL" sz="2000" dirty="0">
                <a:solidFill>
                  <a:srgbClr val="014388"/>
                </a:solidFill>
              </a:rPr>
            </a:br>
            <a:r>
              <a:rPr lang="pl-PL" sz="2000" dirty="0">
                <a:solidFill>
                  <a:srgbClr val="014388"/>
                </a:solidFill>
              </a:rPr>
              <a:t>osły 	1000	</a:t>
            </a:r>
          </a:p>
        </p:txBody>
      </p:sp>
      <p:sp>
        <p:nvSpPr>
          <p:cNvPr id="8" name="Owal 7"/>
          <p:cNvSpPr/>
          <p:nvPr/>
        </p:nvSpPr>
        <p:spPr>
          <a:xfrm>
            <a:off x="2158584" y="2007059"/>
            <a:ext cx="2960803" cy="2819774"/>
          </a:xfrm>
          <a:prstGeom prst="ellipse">
            <a:avLst/>
          </a:prstGeom>
          <a:solidFill>
            <a:srgbClr val="A8C3DC"/>
          </a:solidFill>
          <a:ln w="19050">
            <a:solidFill>
              <a:srgbClr val="0143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l-PL" sz="2400" b="1" dirty="0">
                <a:solidFill>
                  <a:srgbClr val="014388"/>
                </a:solidFill>
              </a:rPr>
              <a:t>Stan aktywów</a:t>
            </a:r>
          </a:p>
          <a:p>
            <a:r>
              <a:rPr lang="pl-PL" sz="2000" dirty="0">
                <a:solidFill>
                  <a:srgbClr val="014388"/>
                </a:solidFill>
              </a:rPr>
              <a:t>owce	7000</a:t>
            </a:r>
            <a:br>
              <a:rPr lang="pl-PL" sz="2000" dirty="0">
                <a:solidFill>
                  <a:srgbClr val="014388"/>
                </a:solidFill>
              </a:rPr>
            </a:br>
            <a:r>
              <a:rPr lang="pl-PL" sz="2000" dirty="0">
                <a:solidFill>
                  <a:srgbClr val="014388"/>
                </a:solidFill>
              </a:rPr>
              <a:t>wielbłądy 3000</a:t>
            </a:r>
            <a:br>
              <a:rPr lang="pl-PL" sz="2000" dirty="0">
                <a:solidFill>
                  <a:srgbClr val="014388"/>
                </a:solidFill>
              </a:rPr>
            </a:br>
            <a:r>
              <a:rPr lang="pl-PL" sz="2000" dirty="0">
                <a:solidFill>
                  <a:srgbClr val="014388"/>
                </a:solidFill>
              </a:rPr>
              <a:t>pary wołów 500</a:t>
            </a:r>
            <a:br>
              <a:rPr lang="pl-PL" sz="2000" dirty="0">
                <a:solidFill>
                  <a:srgbClr val="014388"/>
                </a:solidFill>
              </a:rPr>
            </a:br>
            <a:r>
              <a:rPr lang="pl-PL" sz="2000" dirty="0">
                <a:solidFill>
                  <a:srgbClr val="014388"/>
                </a:solidFill>
              </a:rPr>
              <a:t>osły 	500</a:t>
            </a:r>
            <a:r>
              <a:rPr lang="pl-PL" sz="2400" dirty="0">
                <a:solidFill>
                  <a:srgbClr val="014388"/>
                </a:solidFill>
              </a:rPr>
              <a:t>	</a:t>
            </a:r>
            <a:endParaRPr lang="pl-PL" dirty="0">
              <a:solidFill>
                <a:srgbClr val="014388"/>
              </a:solidFill>
            </a:endParaRPr>
          </a:p>
        </p:txBody>
      </p:sp>
      <p:sp>
        <p:nvSpPr>
          <p:cNvPr id="7" name="Strzałka w prawo 6"/>
          <p:cNvSpPr/>
          <p:nvPr/>
        </p:nvSpPr>
        <p:spPr>
          <a:xfrm rot="776539">
            <a:off x="4547838" y="2891988"/>
            <a:ext cx="2909606" cy="2219267"/>
          </a:xfrm>
          <a:prstGeom prst="rightArrow">
            <a:avLst/>
          </a:prstGeom>
          <a:solidFill>
            <a:srgbClr val="FFFA8D"/>
          </a:solidFill>
          <a:ln w="19050">
            <a:solidFill>
              <a:srgbClr val="8F56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8F5625"/>
                </a:solidFill>
              </a:rPr>
              <a:t>Dwukrotne powiększenie majętności</a:t>
            </a:r>
          </a:p>
        </p:txBody>
      </p:sp>
      <p:sp>
        <p:nvSpPr>
          <p:cNvPr id="9" name="PoleTekstowe 8"/>
          <p:cNvSpPr txBox="1"/>
          <p:nvPr/>
        </p:nvSpPr>
        <p:spPr>
          <a:xfrm rot="779661">
            <a:off x="4820028" y="2171485"/>
            <a:ext cx="2481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>
                <a:solidFill>
                  <a:srgbClr val="8F5625"/>
                </a:solidFill>
              </a:rPr>
              <a:t>Co zrobił Bóg</a:t>
            </a:r>
          </a:p>
        </p:txBody>
      </p:sp>
      <p:sp>
        <p:nvSpPr>
          <p:cNvPr id="4" name="PoleTekstowe 3"/>
          <p:cNvSpPr txBox="1"/>
          <p:nvPr/>
        </p:nvSpPr>
        <p:spPr>
          <a:xfrm>
            <a:off x="7210104" y="1200261"/>
            <a:ext cx="2023672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1300" b="1" dirty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8398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 o Księdze Hioba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Księga Hioba to Stary Testament</a:t>
            </a:r>
          </a:p>
          <a:p>
            <a:r>
              <a:rPr lang="pl-PL" dirty="0"/>
              <a:t>Księga Hioba jest stara:</a:t>
            </a:r>
          </a:p>
          <a:p>
            <a:pPr lvl="1"/>
            <a:r>
              <a:rPr lang="pl-PL" dirty="0"/>
              <a:t>na pewno przez Mojżeszem, a więc przez -1400</a:t>
            </a:r>
          </a:p>
          <a:p>
            <a:pPr lvl="1"/>
            <a:r>
              <a:rPr lang="pl-PL" dirty="0"/>
              <a:t>raczej, przed Abrahamem, a więc przed -1700</a:t>
            </a:r>
          </a:p>
          <a:p>
            <a:pPr lvl="1"/>
            <a:r>
              <a:rPr lang="pl-PL" dirty="0"/>
              <a:t>możliwe, że przed Noem, więc przed -4135 lat, albo niedługo po</a:t>
            </a:r>
          </a:p>
          <a:p>
            <a:r>
              <a:rPr lang="pl-PL" dirty="0"/>
              <a:t>Księga bardzo dobrze zachowana –w </a:t>
            </a:r>
            <a:r>
              <a:rPr lang="pl-PL" dirty="0" err="1"/>
              <a:t>Qumran</a:t>
            </a:r>
            <a:r>
              <a:rPr lang="pl-PL" dirty="0"/>
              <a:t> znaleziono </a:t>
            </a:r>
            <a:r>
              <a:rPr lang="pl-PL" dirty="0" err="1"/>
              <a:t>manustrypty</a:t>
            </a:r>
            <a:endParaRPr lang="pl-PL" dirty="0"/>
          </a:p>
          <a:p>
            <a:r>
              <a:rPr lang="pl-PL" dirty="0"/>
              <a:t>Księga bardzo dobrze zachowana, ale to poezja hebrajska i język trudny</a:t>
            </a:r>
          </a:p>
          <a:p>
            <a:r>
              <a:rPr lang="pl-PL" dirty="0"/>
              <a:t>Przekłady na polski:</a:t>
            </a:r>
          </a:p>
          <a:p>
            <a:pPr lvl="1"/>
            <a:r>
              <a:rPr lang="pl-PL" dirty="0"/>
              <a:t>Biblia Tysiąclecia </a:t>
            </a:r>
            <a:r>
              <a:rPr lang="mr-IN" dirty="0"/>
              <a:t>–</a:t>
            </a:r>
            <a:r>
              <a:rPr lang="pl-PL" dirty="0"/>
              <a:t> godny polecenia</a:t>
            </a:r>
          </a:p>
          <a:p>
            <a:pPr lvl="1"/>
            <a:r>
              <a:rPr lang="pl-PL" dirty="0"/>
              <a:t>Biblia Warszawska</a:t>
            </a:r>
          </a:p>
          <a:p>
            <a:pPr lvl="1"/>
            <a:r>
              <a:rPr lang="pl-PL" dirty="0"/>
              <a:t>Biblia Gdańska </a:t>
            </a:r>
            <a:r>
              <a:rPr lang="mr-IN" dirty="0"/>
              <a:t>–</a:t>
            </a:r>
            <a:r>
              <a:rPr lang="pl-PL" dirty="0"/>
              <a:t> dość wierny</a:t>
            </a:r>
          </a:p>
          <a:p>
            <a:pPr lvl="1"/>
            <a:r>
              <a:rPr lang="pl-PL" dirty="0"/>
              <a:t>ks. Wujek i inne renesansowe</a:t>
            </a:r>
          </a:p>
        </p:txBody>
      </p:sp>
    </p:spTree>
    <p:extLst>
      <p:ext uri="{BB962C8B-B14F-4D97-AF65-F5344CB8AC3E}">
        <p14:creationId xmlns:p14="http://schemas.microsoft.com/office/powerpoint/2010/main" val="549722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Rozdział 42, wersy od 1-6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424762"/>
            <a:ext cx="10515600" cy="52099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(1)</a:t>
            </a:r>
            <a:r>
              <a:rPr lang="pl-PL" sz="2400" dirty="0"/>
              <a:t> Hiob na to [ </a:t>
            </a:r>
            <a:r>
              <a:rPr lang="pl-PL" sz="2400" i="1" dirty="0"/>
              <a:t>na objawienie Boga swoje chwały </a:t>
            </a:r>
            <a:r>
              <a:rPr lang="pl-PL" sz="2400" dirty="0"/>
              <a:t>] odpowiedział Panu i rzekł: </a:t>
            </a:r>
          </a:p>
          <a:p>
            <a:pPr marL="0" indent="0">
              <a:buNone/>
            </a:pPr>
            <a:r>
              <a:rPr lang="pl-PL" sz="2400" baseline="30000" dirty="0"/>
              <a:t>	(2)</a:t>
            </a:r>
            <a:r>
              <a:rPr lang="pl-PL" sz="2400" dirty="0"/>
              <a:t> Wiem, że Ty wszystko możesz, </a:t>
            </a:r>
            <a:br>
              <a:rPr lang="pl-PL" sz="2400" dirty="0"/>
            </a:br>
            <a:r>
              <a:rPr lang="pl-PL" sz="2400" dirty="0"/>
              <a:t>	co zamyślasz, potrafisz uczynić. </a:t>
            </a:r>
            <a:br>
              <a:rPr lang="pl-PL" sz="2400" dirty="0"/>
            </a:br>
            <a:r>
              <a:rPr lang="pl-PL" sz="2400" dirty="0"/>
              <a:t>	</a:t>
            </a:r>
            <a:r>
              <a:rPr lang="pl-PL" sz="2400" baseline="30000" dirty="0"/>
              <a:t>(3)</a:t>
            </a:r>
            <a:r>
              <a:rPr lang="pl-PL" sz="2400" dirty="0"/>
              <a:t> Kto przysłoni plan nierozumnie? </a:t>
            </a:r>
          </a:p>
          <a:p>
            <a:pPr marL="0" indent="0">
              <a:buNone/>
            </a:pPr>
            <a:r>
              <a:rPr lang="pl-PL" sz="2400" dirty="0"/>
              <a:t>	O rzeczach wzniosłych mówiłem.</a:t>
            </a:r>
            <a:br>
              <a:rPr lang="pl-PL" sz="2400" dirty="0"/>
            </a:br>
            <a:r>
              <a:rPr lang="pl-PL" sz="2400" dirty="0"/>
              <a:t>	To zbyt cudowne. </a:t>
            </a:r>
            <a:br>
              <a:rPr lang="pl-PL" sz="2400" dirty="0"/>
            </a:br>
            <a:r>
              <a:rPr lang="pl-PL" sz="2400" dirty="0"/>
              <a:t>	Ja nie rozumiem. </a:t>
            </a:r>
          </a:p>
          <a:p>
            <a:pPr marL="0" indent="0">
              <a:buNone/>
            </a:pPr>
            <a:r>
              <a:rPr lang="pl-PL" sz="2400" baseline="30000" dirty="0"/>
              <a:t>	(4)</a:t>
            </a:r>
            <a:r>
              <a:rPr lang="pl-PL" sz="2400" dirty="0"/>
              <a:t> Posłuchaj, proszę. </a:t>
            </a:r>
            <a:br>
              <a:rPr lang="pl-PL" sz="2400" dirty="0"/>
            </a:br>
            <a:r>
              <a:rPr lang="pl-PL" sz="2400" dirty="0"/>
              <a:t>	Pozwól mi mówić! </a:t>
            </a:r>
            <a:br>
              <a:rPr lang="pl-PL" sz="2400" dirty="0"/>
            </a:br>
            <a:r>
              <a:rPr lang="pl-PL" sz="2400" dirty="0"/>
              <a:t>	Chcę spytać.</a:t>
            </a:r>
            <a:br>
              <a:rPr lang="pl-PL" sz="2400" dirty="0"/>
            </a:br>
            <a:r>
              <a:rPr lang="pl-PL" sz="2400" dirty="0"/>
              <a:t>	Racz odpowiedzieć! </a:t>
            </a:r>
          </a:p>
          <a:p>
            <a:pPr marL="0" indent="0">
              <a:buNone/>
            </a:pPr>
            <a:r>
              <a:rPr lang="pl-PL" sz="2400" baseline="30000" dirty="0"/>
              <a:t>	(5)</a:t>
            </a:r>
            <a:r>
              <a:rPr lang="pl-PL" sz="2400" dirty="0"/>
              <a:t> </a:t>
            </a:r>
            <a:r>
              <a:rPr lang="pl-PL" sz="2400" b="1" dirty="0"/>
              <a:t>Dotąd Cię znałem ze słyszenia, teraz ujrzało Cię moje oko</a:t>
            </a:r>
            <a:r>
              <a:rPr lang="pl-PL" sz="2400" dirty="0"/>
              <a:t>, </a:t>
            </a:r>
            <a:br>
              <a:rPr lang="pl-PL" sz="2400" dirty="0"/>
            </a:br>
            <a:r>
              <a:rPr lang="pl-PL" sz="2400" dirty="0"/>
              <a:t>	</a:t>
            </a:r>
            <a:r>
              <a:rPr lang="pl-PL" sz="2400" baseline="30000" dirty="0"/>
              <a:t>(6)</a:t>
            </a:r>
            <a:r>
              <a:rPr lang="pl-PL" sz="2400" dirty="0"/>
              <a:t> dlatego odwołuję, co powiedziałem, kajam się w prochu i w popiele.</a:t>
            </a:r>
          </a:p>
        </p:txBody>
      </p:sp>
    </p:spTree>
    <p:extLst>
      <p:ext uri="{BB962C8B-B14F-4D97-AF65-F5344CB8AC3E}">
        <p14:creationId xmlns:p14="http://schemas.microsoft.com/office/powerpoint/2010/main" val="989556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Rozdział 42,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(7)</a:t>
            </a:r>
            <a:r>
              <a:rPr lang="pl-PL" sz="2400" dirty="0"/>
              <a:t> Skoro Pan te słowa wypowiedział do Hioba, przemówił i do </a:t>
            </a:r>
            <a:r>
              <a:rPr lang="pl-PL" sz="2400" dirty="0" err="1"/>
              <a:t>Elifaza</a:t>
            </a:r>
            <a:r>
              <a:rPr lang="pl-PL" sz="2400" dirty="0"/>
              <a:t> z </a:t>
            </a:r>
            <a:r>
              <a:rPr lang="pl-PL" sz="2400" dirty="0" err="1"/>
              <a:t>Temanu</a:t>
            </a:r>
            <a:r>
              <a:rPr lang="pl-PL" sz="2400" dirty="0"/>
              <a:t>: Zapłonąłem gniewem na ciebie i na dwóch przyjaciół twoich, </a:t>
            </a:r>
            <a:r>
              <a:rPr lang="pl-PL" sz="2400" b="1" u="sng" dirty="0"/>
              <a:t>bo nie mówiliście o Mnie prawdy, jak sługa mój, Hiob</a:t>
            </a:r>
            <a:r>
              <a:rPr lang="pl-PL" sz="2400" dirty="0"/>
              <a:t>.</a:t>
            </a:r>
            <a:br>
              <a:rPr lang="pl-PL" sz="2400" dirty="0"/>
            </a:br>
            <a:r>
              <a:rPr lang="pl-PL" sz="2400" baseline="30000" dirty="0"/>
              <a:t>(8)</a:t>
            </a:r>
            <a:r>
              <a:rPr lang="pl-PL" sz="2400" dirty="0"/>
              <a:t> Weźcie teraz siedem młodych cielców i siedem baranów, idźcie do sługi mego, Hioba, i złóżcie ofiarę całopalną za siebie. Mój sługa, Hiob, będzie się za was modlił. Tylko ze względu na niego nic złego wam nie uczynię, choć nie mówiliście prawdy o Mnie, jak sługa mój, Hiob.</a:t>
            </a:r>
            <a:br>
              <a:rPr lang="pl-PL" sz="2400" dirty="0"/>
            </a:br>
            <a:r>
              <a:rPr lang="pl-PL" sz="2400" baseline="30000" dirty="0"/>
              <a:t>(9)</a:t>
            </a:r>
            <a:r>
              <a:rPr lang="pl-PL" sz="2400" dirty="0"/>
              <a:t> Poszli więc, </a:t>
            </a:r>
            <a:r>
              <a:rPr lang="pl-PL" sz="2400" dirty="0" err="1"/>
              <a:t>Elifaz</a:t>
            </a:r>
            <a:r>
              <a:rPr lang="pl-PL" sz="2400" dirty="0"/>
              <a:t> z </a:t>
            </a:r>
            <a:r>
              <a:rPr lang="pl-PL" sz="2400" dirty="0" err="1"/>
              <a:t>Temanu</a:t>
            </a:r>
            <a:r>
              <a:rPr lang="pl-PL" sz="2400" dirty="0"/>
              <a:t>, </a:t>
            </a:r>
            <a:r>
              <a:rPr lang="pl-PL" sz="2400" dirty="0" err="1"/>
              <a:t>Bildad</a:t>
            </a:r>
            <a:r>
              <a:rPr lang="pl-PL" sz="2400" dirty="0"/>
              <a:t> z </a:t>
            </a:r>
            <a:r>
              <a:rPr lang="pl-PL" sz="2400" dirty="0" err="1"/>
              <a:t>Szuach</a:t>
            </a:r>
            <a:r>
              <a:rPr lang="pl-PL" sz="2400" dirty="0"/>
              <a:t> i </a:t>
            </a:r>
            <a:r>
              <a:rPr lang="pl-PL" sz="2400" dirty="0" err="1"/>
              <a:t>Sofar</a:t>
            </a:r>
            <a:r>
              <a:rPr lang="pl-PL" sz="2400" dirty="0"/>
              <a:t> z </a:t>
            </a:r>
            <a:r>
              <a:rPr lang="pl-PL" sz="2400" dirty="0" err="1"/>
              <a:t>Naamy</a:t>
            </a:r>
            <a:r>
              <a:rPr lang="pl-PL" sz="2400" dirty="0"/>
              <a:t>. Uczynili, jak mówił im Pan, a Pan (</a:t>
            </a:r>
            <a:r>
              <a:rPr lang="mr-IN" sz="2400" dirty="0"/>
              <a:t>…</a:t>
            </a:r>
            <a:r>
              <a:rPr lang="pl-PL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6601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Rozdział 42, wersy 9b-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(9b)</a:t>
            </a:r>
            <a:r>
              <a:rPr lang="pl-PL" sz="2400" dirty="0"/>
              <a:t> Pan miał wzgląd na Hioba. </a:t>
            </a:r>
            <a:r>
              <a:rPr lang="pl-PL" sz="2400" baseline="30000" dirty="0"/>
              <a:t>(10)</a:t>
            </a:r>
            <a:r>
              <a:rPr lang="pl-PL" sz="2400" dirty="0"/>
              <a:t> I Pan przywrócił Hioba do dawnego stanu, gdyż modlił się on za swych przyjaciół.</a:t>
            </a:r>
          </a:p>
          <a:p>
            <a:pPr marL="0" indent="0">
              <a:buNone/>
            </a:pPr>
            <a:r>
              <a:rPr lang="pl-PL" sz="2400" dirty="0"/>
              <a:t>Pan dwukrotnie powiększył mu całą majętność. </a:t>
            </a:r>
            <a:r>
              <a:rPr lang="pl-PL" sz="2400" baseline="30000" dirty="0"/>
              <a:t>(11)</a:t>
            </a:r>
            <a:r>
              <a:rPr lang="pl-PL" sz="2400" dirty="0"/>
              <a:t> Przyszli do niego wszyscy jego bracia, siostry i dawni znajomi, jedli z nim chleb w jego domu i ubolewali nad nim, i pocieszali go z powodu nieszczęścia, jakie na niego zesłał Pan. Każdy mu dał jeden srebrny pieniądz i jeden złoty kolczyk.</a:t>
            </a:r>
          </a:p>
          <a:p>
            <a:pPr marL="0" indent="0">
              <a:buNone/>
            </a:pPr>
            <a:r>
              <a:rPr lang="pl-PL" sz="2400" baseline="30000" dirty="0"/>
              <a:t>(12)</a:t>
            </a:r>
            <a:r>
              <a:rPr lang="pl-PL" sz="2400" dirty="0"/>
              <a:t> A teraz Pan błogosławił Hiobowi, tak że miał czternaście tysięcy owiec, sześć tysięcy wielbłądów, tysiąc jarzm wołów i tysiąc oślic.</a:t>
            </a:r>
          </a:p>
          <a:p>
            <a:pPr marL="0" indent="0">
              <a:buNone/>
            </a:pPr>
            <a:r>
              <a:rPr lang="pl-PL" sz="2400" baseline="30000" dirty="0"/>
              <a:t>(13)</a:t>
            </a:r>
            <a:r>
              <a:rPr lang="pl-PL" sz="2400" dirty="0"/>
              <a:t> Miał jeszcze siedmiu synów i trzy córki. </a:t>
            </a:r>
            <a:r>
              <a:rPr lang="pl-PL" sz="2400" baseline="30000" dirty="0"/>
              <a:t>(14)</a:t>
            </a:r>
            <a:r>
              <a:rPr lang="pl-PL" sz="2400" dirty="0"/>
              <a:t> Pierwszą nazwał Gołębicą, drugą - Kasją, a trzecią - Rogiem-z-kremem-do-powiek. </a:t>
            </a:r>
            <a:r>
              <a:rPr lang="pl-PL" sz="2400" baseline="30000" dirty="0"/>
              <a:t>(15)</a:t>
            </a:r>
            <a:r>
              <a:rPr lang="pl-PL" sz="2400" dirty="0"/>
              <a:t> Nie było w całym kraju kobiet tak pięknych jak córki Hioba. Dał im też ojciec dziedzictwo między braćmi.</a:t>
            </a:r>
          </a:p>
          <a:p>
            <a:pPr marL="0" indent="0">
              <a:buNone/>
            </a:pPr>
            <a:r>
              <a:rPr lang="pl-PL" sz="2400" baseline="30000" dirty="0"/>
              <a:t>(16)</a:t>
            </a:r>
            <a:r>
              <a:rPr lang="pl-PL" sz="2400" dirty="0"/>
              <a:t> I żył jeszcze Hiob sto czterdzieści lat, i widział swych synów i wnuków - cztery pokolenia. </a:t>
            </a:r>
            <a:r>
              <a:rPr lang="pl-PL" sz="2400" baseline="30000" dirty="0"/>
              <a:t>(17)</a:t>
            </a:r>
            <a:r>
              <a:rPr lang="pl-PL" sz="2400" dirty="0"/>
              <a:t> Umarł Hiob stary i w pełni dni.</a:t>
            </a:r>
          </a:p>
        </p:txBody>
      </p:sp>
      <p:sp>
        <p:nvSpPr>
          <p:cNvPr id="6" name="PoleTekstowe 5"/>
          <p:cNvSpPr txBox="1"/>
          <p:nvPr/>
        </p:nvSpPr>
        <p:spPr>
          <a:xfrm>
            <a:off x="10657841" y="225900"/>
            <a:ext cx="2023672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1300" b="1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!</a:t>
            </a:r>
            <a:endParaRPr lang="pl-PL" sz="41300" b="1" dirty="0">
              <a:solidFill>
                <a:srgbClr val="FF0000"/>
              </a:solidFill>
              <a:latin typeface="Times" charset="0"/>
              <a:ea typeface="Times" charset="0"/>
              <a:cs typeface="Times" charset="0"/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403412" y="2569882"/>
            <a:ext cx="0" cy="3122706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496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Podwojenie?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(9b)</a:t>
            </a:r>
            <a:r>
              <a:rPr lang="pl-PL" sz="2400" dirty="0"/>
              <a:t> Pan miał wzgląd na Hioba. </a:t>
            </a:r>
            <a:r>
              <a:rPr lang="pl-PL" sz="2400" baseline="30000" dirty="0"/>
              <a:t>(10)</a:t>
            </a:r>
            <a:r>
              <a:rPr lang="pl-PL" sz="2400" dirty="0"/>
              <a:t> I Pan </a:t>
            </a:r>
            <a:r>
              <a:rPr lang="pl-PL" sz="2400" b="1" dirty="0"/>
              <a:t>przywrócił</a:t>
            </a:r>
            <a:r>
              <a:rPr lang="pl-PL" sz="2400" dirty="0"/>
              <a:t> Hioba do dawnego stanu, gdyż modlił się on za swych przyjaciół.</a:t>
            </a:r>
          </a:p>
          <a:p>
            <a:pPr marL="0" indent="0">
              <a:buNone/>
            </a:pPr>
            <a:r>
              <a:rPr lang="pl-PL" sz="2400" dirty="0"/>
              <a:t>Pan </a:t>
            </a:r>
            <a:r>
              <a:rPr lang="pl-PL" sz="2400" b="1" dirty="0"/>
              <a:t>dwukrotnie</a:t>
            </a:r>
            <a:r>
              <a:rPr lang="pl-PL" sz="2400" dirty="0"/>
              <a:t> powiększył mu całą majętność.</a:t>
            </a:r>
          </a:p>
        </p:txBody>
      </p:sp>
      <p:sp>
        <p:nvSpPr>
          <p:cNvPr id="6" name="PoleTekstowe 5"/>
          <p:cNvSpPr txBox="1"/>
          <p:nvPr/>
        </p:nvSpPr>
        <p:spPr>
          <a:xfrm>
            <a:off x="10657841" y="225900"/>
            <a:ext cx="2023672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1300" b="1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!</a:t>
            </a:r>
            <a:endParaRPr lang="pl-PL" sz="41300" b="1" dirty="0">
              <a:solidFill>
                <a:srgbClr val="FF0000"/>
              </a:solidFill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37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miał Hiob</a:t>
            </a:r>
            <a:br>
              <a:rPr lang="pl-PL" dirty="0"/>
            </a:br>
            <a:r>
              <a:rPr lang="pl-PL" dirty="0"/>
              <a:t>(aktywa + zarząd)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(9b)</a:t>
            </a:r>
            <a:r>
              <a:rPr lang="pl-PL" sz="2400" dirty="0"/>
              <a:t> Pan miał wzgląd na Hioba. </a:t>
            </a:r>
            <a:r>
              <a:rPr lang="pl-PL" sz="2400" baseline="30000" dirty="0"/>
              <a:t>(10)</a:t>
            </a:r>
            <a:r>
              <a:rPr lang="pl-PL" sz="2400" dirty="0"/>
              <a:t> I Pan </a:t>
            </a:r>
            <a:r>
              <a:rPr lang="pl-PL" sz="2400" b="1" dirty="0"/>
              <a:t>przywrócił</a:t>
            </a:r>
            <a:r>
              <a:rPr lang="pl-PL" sz="2400" dirty="0"/>
              <a:t> Hioba do dawnego stanu, gdyż modlił się on za swych przyjaciół.</a:t>
            </a:r>
          </a:p>
          <a:p>
            <a:pPr marL="0" indent="0">
              <a:buNone/>
            </a:pPr>
            <a:r>
              <a:rPr lang="pl-PL" sz="2400" dirty="0"/>
              <a:t>Pan </a:t>
            </a:r>
            <a:r>
              <a:rPr lang="pl-PL" sz="2400" b="1" dirty="0"/>
              <a:t>dwukrotnie</a:t>
            </a:r>
            <a:r>
              <a:rPr lang="pl-PL" sz="2400" dirty="0"/>
              <a:t> powiększył mu całą majętność.</a:t>
            </a:r>
          </a:p>
          <a:p>
            <a:pPr marL="0" indent="0">
              <a:buNone/>
            </a:pPr>
            <a:r>
              <a:rPr lang="pl-PL" sz="2400" dirty="0"/>
              <a:t>(</a:t>
            </a:r>
            <a:r>
              <a:rPr lang="mr-IN" sz="2400" dirty="0"/>
              <a:t>…</a:t>
            </a:r>
            <a:r>
              <a:rPr lang="pl-PL" sz="2400" dirty="0"/>
              <a:t>)</a:t>
            </a:r>
          </a:p>
          <a:p>
            <a:pPr marL="0" indent="0">
              <a:buNone/>
            </a:pPr>
            <a:r>
              <a:rPr lang="pl-PL" sz="2400" baseline="30000" dirty="0"/>
              <a:t>(12)</a:t>
            </a:r>
            <a:r>
              <a:rPr lang="pl-PL" sz="2400" dirty="0"/>
              <a:t> A teraz Pan błogosławił Hiobowi, tak że miał czternaście tysięcy owiec, sześć tysięcy wielbłądów, tysiąc jarzm wołów i tysiąc oślic.</a:t>
            </a:r>
          </a:p>
          <a:p>
            <a:pPr marL="0" indent="0">
              <a:buNone/>
            </a:pPr>
            <a:r>
              <a:rPr lang="pl-PL" sz="2400" baseline="30000" dirty="0"/>
              <a:t>(13)</a:t>
            </a:r>
            <a:r>
              <a:rPr lang="pl-PL" sz="2400" dirty="0"/>
              <a:t> Miał jeszcze (</a:t>
            </a:r>
            <a:r>
              <a:rPr lang="mr-IN" sz="2400" dirty="0"/>
              <a:t>…</a:t>
            </a:r>
            <a:r>
              <a:rPr lang="pl-PL" sz="2400" dirty="0"/>
              <a:t>)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2469193"/>
              </p:ext>
            </p:extLst>
          </p:nvPr>
        </p:nvGraphicFramePr>
        <p:xfrm>
          <a:off x="6172200" y="1825625"/>
          <a:ext cx="5181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posiadanie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na początku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owce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14000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wielbłądy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pary</a:t>
                      </a:r>
                      <a:r>
                        <a:rPr lang="pl-PL" sz="2400" baseline="0" dirty="0"/>
                        <a:t> wołów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osły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synowie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córki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67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 co z zarządem? Podwojenie?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(12)</a:t>
            </a:r>
            <a:r>
              <a:rPr lang="pl-PL" sz="2400" dirty="0"/>
              <a:t> A teraz Pan błogosławił Hiobowi, tak że miał czternaście tysięcy owiec, sześć tysięcy wielbłądów, tysiąc jarzm wołów i tysiąc oślic.</a:t>
            </a:r>
          </a:p>
          <a:p>
            <a:pPr marL="0" indent="0">
              <a:buNone/>
            </a:pPr>
            <a:r>
              <a:rPr lang="pl-PL" sz="2400" baseline="30000" dirty="0"/>
              <a:t>(13)</a:t>
            </a:r>
            <a:r>
              <a:rPr lang="pl-PL" sz="2400" dirty="0"/>
              <a:t> Miał jeszcze siedmiu synów i trzy córki. </a:t>
            </a:r>
            <a:r>
              <a:rPr lang="pl-PL" sz="2400" baseline="30000" dirty="0"/>
              <a:t>(14)</a:t>
            </a:r>
            <a:r>
              <a:rPr lang="pl-PL" sz="2400" dirty="0"/>
              <a:t> Pierwszą nazwał Gołębicą, drugą - Kasją, a trzecią - Rogiem-z-kremem-do-powiek. </a:t>
            </a:r>
            <a:r>
              <a:rPr lang="pl-PL" sz="2400" baseline="30000" dirty="0"/>
              <a:t>(15)</a:t>
            </a:r>
            <a:r>
              <a:rPr lang="pl-PL" sz="2400" dirty="0"/>
              <a:t> (</a:t>
            </a:r>
            <a:r>
              <a:rPr lang="mr-IN" sz="2400" dirty="0"/>
              <a:t>…</a:t>
            </a:r>
            <a:r>
              <a:rPr lang="pl-PL" sz="2400" dirty="0"/>
              <a:t>)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58826722"/>
              </p:ext>
            </p:extLst>
          </p:nvPr>
        </p:nvGraphicFramePr>
        <p:xfrm>
          <a:off x="6172200" y="1825625"/>
          <a:ext cx="5181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posiadanie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na początku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owce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14000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wielbłądy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pary</a:t>
                      </a:r>
                      <a:r>
                        <a:rPr lang="pl-PL" sz="2400" baseline="0" dirty="0"/>
                        <a:t> wołów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osły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synowie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córki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/>
                        <a:t>3</a:t>
                      </a:r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4081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 co z zarządem? Podwojenie i bonus!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(12)</a:t>
            </a:r>
            <a:r>
              <a:rPr lang="pl-PL" sz="2400" dirty="0"/>
              <a:t> A teraz Pan błogosławił Hiobowi, tak że miał czternaście tysięcy owiec, sześć tysięcy wielbłądów, tysiąc jarzm wołów i tysiąc oślic.</a:t>
            </a:r>
          </a:p>
          <a:p>
            <a:pPr marL="0" indent="0">
              <a:buNone/>
            </a:pPr>
            <a:r>
              <a:rPr lang="pl-PL" sz="2400" baseline="30000" dirty="0"/>
              <a:t>(13)</a:t>
            </a:r>
            <a:r>
              <a:rPr lang="pl-PL" sz="2400" dirty="0"/>
              <a:t> Miał jeszcze siedmiu synów i trzy córki. </a:t>
            </a:r>
            <a:r>
              <a:rPr lang="pl-PL" sz="2400" baseline="30000" dirty="0"/>
              <a:t>(14)</a:t>
            </a:r>
            <a:r>
              <a:rPr lang="pl-PL" sz="2400" dirty="0"/>
              <a:t> Pierwszą nazwał Gołębicą, drugą - Kasją, a trzecią - Rogiem-z-kremem-do-powiek. </a:t>
            </a:r>
            <a:r>
              <a:rPr lang="pl-PL" sz="2400" baseline="30000" dirty="0"/>
              <a:t>(15)</a:t>
            </a:r>
            <a:r>
              <a:rPr lang="pl-PL" sz="2400" dirty="0"/>
              <a:t> </a:t>
            </a:r>
            <a:r>
              <a:rPr lang="pl-PL" sz="2400" b="1" u="sng" dirty="0"/>
              <a:t>Nie było w całym kraju kobiet tak pięknych jak córki Hioba.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473293"/>
              </p:ext>
            </p:extLst>
          </p:nvPr>
        </p:nvGraphicFramePr>
        <p:xfrm>
          <a:off x="6172200" y="1825625"/>
          <a:ext cx="5181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posiadanie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na początku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owce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14000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wielbłądy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pary</a:t>
                      </a:r>
                      <a:r>
                        <a:rPr lang="pl-PL" sz="2400" baseline="0" dirty="0"/>
                        <a:t> wołów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osły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synowie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córki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3+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9744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Podwojenie?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4400" dirty="0"/>
              <a:t>Środki trwałe:</a:t>
            </a:r>
          </a:p>
          <a:p>
            <a:pPr marL="0" indent="0">
              <a:buNone/>
            </a:pPr>
            <a:r>
              <a:rPr lang="pl-PL" sz="4400" dirty="0"/>
              <a:t>	7000 </a:t>
            </a:r>
            <a:r>
              <a:rPr lang="pl-PL" sz="4400" dirty="0">
                <a:sym typeface="Wingdings"/>
              </a:rPr>
              <a:t> 14000; 3000  6000 </a:t>
            </a:r>
            <a:r>
              <a:rPr lang="mr-IN" sz="4400" dirty="0">
                <a:sym typeface="Wingdings"/>
              </a:rPr>
              <a:t>–</a:t>
            </a:r>
            <a:r>
              <a:rPr lang="pl-PL" sz="4400" dirty="0">
                <a:sym typeface="Wingdings"/>
              </a:rPr>
              <a:t> podwojenie!</a:t>
            </a:r>
          </a:p>
          <a:p>
            <a:pPr marL="0" indent="0">
              <a:buNone/>
            </a:pPr>
            <a:r>
              <a:rPr lang="pl-PL" sz="4400" dirty="0">
                <a:sym typeface="Wingdings"/>
              </a:rPr>
              <a:t>Zarząd:</a:t>
            </a:r>
          </a:p>
          <a:p>
            <a:pPr marL="0" indent="0">
              <a:buNone/>
            </a:pPr>
            <a:r>
              <a:rPr lang="pl-PL" sz="4400" dirty="0">
                <a:sym typeface="Wingdings"/>
              </a:rPr>
              <a:t>	7  7; 3  3 </a:t>
            </a:r>
            <a:r>
              <a:rPr lang="mr-IN" sz="4400" dirty="0">
                <a:sym typeface="Wingdings"/>
              </a:rPr>
              <a:t>–</a:t>
            </a:r>
            <a:r>
              <a:rPr lang="pl-PL" sz="4400" dirty="0">
                <a:sym typeface="Wingdings"/>
              </a:rPr>
              <a:t> co jest?</a:t>
            </a:r>
          </a:p>
          <a:p>
            <a:pPr marL="0" indent="0">
              <a:buNone/>
            </a:pPr>
            <a:endParaRPr lang="pl-PL" dirty="0">
              <a:sym typeface="Wingdings"/>
            </a:endParaRPr>
          </a:p>
          <a:p>
            <a:pPr marL="0" indent="0">
              <a:buNone/>
            </a:pPr>
            <a:r>
              <a:rPr lang="pl-PL" dirty="0">
                <a:sym typeface="Wingdings"/>
              </a:rPr>
              <a:t>Pytania: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ym typeface="Wingdings"/>
              </a:rPr>
              <a:t>Jaki jest czas amortyzacji środka trwałego (wielbłąda, albo stada wielbłądów?)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ym typeface="Wingdings"/>
              </a:rPr>
              <a:t>Jaki jest czas życia zarządu?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315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Hiob wierzył w wieczność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A człowiek umarły nie wstanie, nie zbudzą się zmarli, póki trwa niebo, ze snu swego się nie ocucą. O gdybyś w </a:t>
            </a:r>
            <a:r>
              <a:rPr lang="pl-PL" dirty="0" err="1"/>
              <a:t>Szeolu</a:t>
            </a:r>
            <a:r>
              <a:rPr lang="pl-PL" dirty="0"/>
              <a:t> mnie schował, ukrył, aż gniew Twój przeminie, czas mi wyznaczył, kiedy mnie wspomnisz!?</a:t>
            </a:r>
          </a:p>
          <a:p>
            <a:pPr marL="0" indent="0">
              <a:buNone/>
            </a:pPr>
            <a:r>
              <a:rPr lang="pl-PL" dirty="0"/>
              <a:t>Ale czy zmarły ożyje? Czekałbym przez wszystkie dni mojej służby, aż moja zmiana nadejdzie.</a:t>
            </a:r>
          </a:p>
          <a:p>
            <a:pPr marL="0" indent="0">
              <a:buNone/>
            </a:pPr>
            <a:r>
              <a:rPr lang="pl-PL" b="1" dirty="0"/>
              <a:t>Ty byś zawezwał, ja bym Ci odpowiadał, zapragnąłbyś dzieła rąk swoich.</a:t>
            </a:r>
            <a:br>
              <a:rPr lang="pl-PL" b="1" dirty="0"/>
            </a:br>
            <a:r>
              <a:rPr lang="pl-PL" dirty="0"/>
              <a:t>(Hiob 14:12-15)</a:t>
            </a:r>
          </a:p>
          <a:p>
            <a:pPr marL="0" indent="0">
              <a:buNone/>
            </a:pPr>
            <a:r>
              <a:rPr lang="pl-PL" dirty="0"/>
              <a:t>(</a:t>
            </a:r>
            <a:r>
              <a:rPr lang="mr-IN" dirty="0"/>
              <a:t>…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Lecz ja wiem: Wybawca mój żyje, na ziemi wystąpi jako ostatni. </a:t>
            </a:r>
            <a:r>
              <a:rPr lang="pl-PL" b="1" dirty="0"/>
              <a:t>Potem me szczątki skórą odzieje, i ciałem swym Boga zobaczę. </a:t>
            </a:r>
          </a:p>
          <a:p>
            <a:pPr marL="0" indent="0">
              <a:buNone/>
            </a:pPr>
            <a:r>
              <a:rPr lang="pl-PL" dirty="0"/>
              <a:t>To właśnie ja Go zobaczę, moje oczy ujrzą, nie kto inny; moje nerki już mdleją z tęsknoty za tym.</a:t>
            </a:r>
            <a:br>
              <a:rPr lang="pl-PL" dirty="0"/>
            </a:br>
            <a:r>
              <a:rPr lang="pl-PL" dirty="0"/>
              <a:t>(Hiob 19:25-27)</a:t>
            </a:r>
          </a:p>
        </p:txBody>
      </p:sp>
      <p:cxnSp>
        <p:nvCxnSpPr>
          <p:cNvPr id="4" name="Łącznik prosty 3"/>
          <p:cNvCxnSpPr/>
          <p:nvPr/>
        </p:nvCxnSpPr>
        <p:spPr>
          <a:xfrm>
            <a:off x="403412" y="4303059"/>
            <a:ext cx="0" cy="1344706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62D8C925-0E08-3346-B7E8-9A1023E33F99}"/>
              </a:ext>
            </a:extLst>
          </p:cNvPr>
          <p:cNvCxnSpPr>
            <a:cxnSpLocks/>
          </p:cNvCxnSpPr>
          <p:nvPr/>
        </p:nvCxnSpPr>
        <p:spPr>
          <a:xfrm>
            <a:off x="403412" y="3311914"/>
            <a:ext cx="0" cy="637150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980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 co z zarządem? Podwojenie i bonus!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(12)</a:t>
            </a:r>
            <a:r>
              <a:rPr lang="pl-PL" sz="2400" dirty="0"/>
              <a:t> A teraz Pan błogosławił Hiobowi, tak że miał czternaście tysięcy owiec, sześć tysięcy wielbłądów, tysiąc jarzm wołów i tysiąc oślic.</a:t>
            </a:r>
          </a:p>
          <a:p>
            <a:pPr marL="0" indent="0">
              <a:buNone/>
            </a:pPr>
            <a:r>
              <a:rPr lang="pl-PL" sz="2400" baseline="30000" dirty="0"/>
              <a:t>(13)</a:t>
            </a:r>
            <a:r>
              <a:rPr lang="pl-PL" sz="2400" dirty="0"/>
              <a:t> Miał jeszcze siedmiu synów i trzy córki. </a:t>
            </a:r>
            <a:r>
              <a:rPr lang="pl-PL" sz="2400" baseline="30000" dirty="0"/>
              <a:t>(14)</a:t>
            </a:r>
            <a:r>
              <a:rPr lang="pl-PL" sz="2400" dirty="0"/>
              <a:t> Pierwszą nazwał Gołębicą, drugą - Kasją, a trzecią - Rogiem-z-kremem-do-powiek. </a:t>
            </a:r>
            <a:r>
              <a:rPr lang="pl-PL" sz="2400" baseline="30000" dirty="0"/>
              <a:t>(15)</a:t>
            </a:r>
            <a:r>
              <a:rPr lang="pl-PL" sz="2400" dirty="0"/>
              <a:t> </a:t>
            </a:r>
            <a:r>
              <a:rPr lang="pl-PL" sz="2400" b="1" u="sng" dirty="0"/>
              <a:t>Nie było w całym kraju kobiet tak pięknych jak córki Hioba.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0243709"/>
              </p:ext>
            </p:extLst>
          </p:nvPr>
        </p:nvGraphicFramePr>
        <p:xfrm>
          <a:off x="6172200" y="1825625"/>
          <a:ext cx="5181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posiadanie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na początku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owce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14000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wielbłądy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pary</a:t>
                      </a:r>
                      <a:r>
                        <a:rPr lang="pl-PL" sz="2400" baseline="0" dirty="0"/>
                        <a:t> wołów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osły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synowie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(7)+7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córki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(3)+3+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51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Rozdział 1, wersy 1-5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(1)</a:t>
            </a:r>
            <a:r>
              <a:rPr lang="pl-PL" sz="2400" dirty="0"/>
              <a:t> Żył w ziemi </a:t>
            </a:r>
            <a:r>
              <a:rPr lang="pl-PL" sz="2400" dirty="0" err="1"/>
              <a:t>Us</a:t>
            </a:r>
            <a:r>
              <a:rPr lang="pl-PL" sz="2400" dirty="0"/>
              <a:t> człowiek imieniem Hiob. </a:t>
            </a:r>
          </a:p>
          <a:p>
            <a:pPr marL="0" indent="0">
              <a:buNone/>
            </a:pPr>
            <a:r>
              <a:rPr lang="pl-PL" sz="2400" dirty="0"/>
              <a:t>Był to mąż sprawiedliwy, prawy, bogobojny i unikający zła. </a:t>
            </a:r>
            <a:r>
              <a:rPr lang="pl-PL" sz="2400" baseline="30000" dirty="0"/>
              <a:t>(2)</a:t>
            </a:r>
            <a:r>
              <a:rPr lang="pl-PL" sz="2400" dirty="0"/>
              <a:t> Miał siedmiu synów i trzy córki. </a:t>
            </a:r>
            <a:r>
              <a:rPr lang="pl-PL" sz="2400" baseline="30000" dirty="0"/>
              <a:t>(3)</a:t>
            </a:r>
            <a:r>
              <a:rPr lang="pl-PL" sz="2400" dirty="0"/>
              <a:t> </a:t>
            </a:r>
            <a:r>
              <a:rPr lang="pl-PL" sz="2400" u="sng" dirty="0"/>
              <a:t>Majętność jego stanowiło siedem tysięcy owiec, trzy tysiące wielbłądów, pięćset jarzm wołów, pięćset oślic oraz wielka liczba służby</a:t>
            </a:r>
            <a:r>
              <a:rPr lang="pl-PL" sz="2400" dirty="0"/>
              <a:t>. Był najwybitniejszym człowiekiem spośród wszystkich ludzi Wschodu.</a:t>
            </a:r>
          </a:p>
          <a:p>
            <a:pPr marL="0" indent="0">
              <a:buNone/>
            </a:pPr>
            <a:r>
              <a:rPr lang="pl-PL" sz="2400" baseline="30000" dirty="0"/>
              <a:t>(4)</a:t>
            </a:r>
            <a:r>
              <a:rPr lang="pl-PL" sz="2400" dirty="0"/>
              <a:t> Synowie jego mieli zwyczaj udawania się na ucztę, którą każdy z nich urządzał po kolei we własnym domu w dniu oznaczonym. Zapraszali też swoje trzy siostry, by jadły i piły z nimi. </a:t>
            </a:r>
            <a:r>
              <a:rPr lang="pl-PL" sz="2400" baseline="30000" dirty="0"/>
              <a:t>(5)</a:t>
            </a:r>
            <a:r>
              <a:rPr lang="pl-PL" sz="2400" dirty="0"/>
              <a:t> Gdy mijał czas ucztowania, Hiob dbał o to, by dokonywać ich oczyszczenia. Wstawał wczesnym rankiem i składał całopalenie stosownie do ich liczby. Bo mówił Hiob do siebie: Może moi synowie zgrzeszyli i złorzeczyli Bogu w sercach? Hiob zawsze tak postępował.</a:t>
            </a:r>
          </a:p>
        </p:txBody>
      </p:sp>
      <p:cxnSp>
        <p:nvCxnSpPr>
          <p:cNvPr id="6" name="Łącznik prosty 5"/>
          <p:cNvCxnSpPr/>
          <p:nvPr/>
        </p:nvCxnSpPr>
        <p:spPr>
          <a:xfrm>
            <a:off x="657412" y="2330823"/>
            <a:ext cx="0" cy="1509059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7178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Moje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Bóg powołuje nas do wieczności.</a:t>
            </a:r>
          </a:p>
          <a:p>
            <a:endParaRPr lang="pl-PL" sz="3200" dirty="0"/>
          </a:p>
          <a:p>
            <a:r>
              <a:rPr lang="pl-PL" sz="3200" dirty="0"/>
              <a:t>Bogactwo człowieka na ziemi zależy od woli Boga</a:t>
            </a:r>
          </a:p>
          <a:p>
            <a:r>
              <a:rPr lang="pl-PL" sz="3200" dirty="0"/>
              <a:t>Bogactwo w Królestwie Bożym (a więc również w przyszłości) zależy tylko od mojej pracy na ziemi.</a:t>
            </a:r>
          </a:p>
        </p:txBody>
      </p:sp>
    </p:spTree>
    <p:extLst>
      <p:ext uri="{BB962C8B-B14F-4D97-AF65-F5344CB8AC3E}">
        <p14:creationId xmlns:p14="http://schemas.microsoft.com/office/powerpoint/2010/main" val="146348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Psalm 127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/>
              <a:t>Jeżeli </a:t>
            </a:r>
            <a:r>
              <a:rPr lang="pl-PL" i="1" dirty="0" err="1"/>
              <a:t>Jahwe</a:t>
            </a:r>
            <a:r>
              <a:rPr lang="pl-PL" i="1" dirty="0"/>
              <a:t> domu nie zbuduje,</a:t>
            </a:r>
            <a:br>
              <a:rPr lang="pl-PL" i="1" dirty="0"/>
            </a:br>
            <a:r>
              <a:rPr lang="pl-PL" i="1" dirty="0"/>
              <a:t>na próżno się trudzą ci, którzy go wznoszą.</a:t>
            </a:r>
            <a:br>
              <a:rPr lang="pl-PL" i="1" dirty="0"/>
            </a:br>
            <a:r>
              <a:rPr lang="pl-PL" i="1" dirty="0"/>
              <a:t>Jeżeli </a:t>
            </a:r>
            <a:r>
              <a:rPr lang="pl-PL" i="1" dirty="0" err="1"/>
              <a:t>Jahwe</a:t>
            </a:r>
            <a:r>
              <a:rPr lang="pl-PL" i="1" dirty="0"/>
              <a:t> miasta nie ustrzeże,</a:t>
            </a:r>
            <a:br>
              <a:rPr lang="pl-PL" i="1" dirty="0"/>
            </a:br>
            <a:r>
              <a:rPr lang="pl-PL" i="1" dirty="0"/>
              <a:t>strażnik czuwa daremnie.</a:t>
            </a:r>
          </a:p>
          <a:p>
            <a:pPr marL="0" indent="0">
              <a:buNone/>
            </a:pPr>
            <a:r>
              <a:rPr lang="pl-PL" i="1" dirty="0"/>
              <a:t>Daremnym jest dla was</a:t>
            </a:r>
            <a:br>
              <a:rPr lang="pl-PL" i="1" dirty="0"/>
            </a:br>
            <a:r>
              <a:rPr lang="pl-PL" i="1" dirty="0"/>
              <a:t>wstawać przed świtem,</a:t>
            </a:r>
            <a:br>
              <a:rPr lang="pl-PL" i="1" dirty="0"/>
            </a:br>
            <a:r>
              <a:rPr lang="pl-PL" i="1" dirty="0"/>
              <a:t>wysiadywać do późna </a:t>
            </a:r>
            <a:br>
              <a:rPr lang="pl-PL" i="1" dirty="0"/>
            </a:br>
            <a:r>
              <a:rPr lang="pl-PL" i="1" dirty="0"/>
              <a:t>dla was, którzy jecie chleb zapracowany ciężko;</a:t>
            </a:r>
            <a:br>
              <a:rPr lang="pl-PL" i="1" dirty="0"/>
            </a:br>
            <a:r>
              <a:rPr lang="pl-PL" i="1" dirty="0"/>
              <a:t>tyle daje On i we śnie tym, których miłuje.</a:t>
            </a:r>
          </a:p>
        </p:txBody>
      </p:sp>
    </p:spTree>
    <p:extLst>
      <p:ext uri="{BB962C8B-B14F-4D97-AF65-F5344CB8AC3E}">
        <p14:creationId xmlns:p14="http://schemas.microsoft.com/office/powerpoint/2010/main" val="13941910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Apostoł Jakub do biznesmenów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/>
              <a:t>Teraz wy, którzy mówicie: Dziś albo jutro udamy się do tego oto miasta i spędzimy tam rok, będziemy uprawiać handel i osiągniemy zyski, wy, którzy nie wiecie nawet, co jutro będzie. Bo czymże jest życie wasze? Parą jesteście, co się ukazuje na krótko, a potem znika. Zamiast tego powinniście mówić: Jeżeli Pan zechce, a będziemy żyli, zrobimy to lub owo.</a:t>
            </a:r>
          </a:p>
          <a:p>
            <a:pPr marL="0" indent="0" algn="r">
              <a:buNone/>
            </a:pPr>
            <a:r>
              <a:rPr lang="pl-PL" i="1" dirty="0"/>
              <a:t>List apostoła Jakuba, rozdział 4, wersety od 13</a:t>
            </a:r>
          </a:p>
        </p:txBody>
      </p:sp>
    </p:spTree>
    <p:extLst>
      <p:ext uri="{BB962C8B-B14F-4D97-AF65-F5344CB8AC3E}">
        <p14:creationId xmlns:p14="http://schemas.microsoft.com/office/powerpoint/2010/main" val="9120140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Pytania? Dyskusja?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mr-IN" dirty="0"/>
              <a:t>…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mr-IN" dirty="0"/>
              <a:t>…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mr-IN" dirty="0"/>
              <a:t>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845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miał Hiob na początku (aktywa)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Żył w ziemi </a:t>
            </a:r>
            <a:r>
              <a:rPr lang="pl-PL" sz="2400" dirty="0" err="1"/>
              <a:t>Us</a:t>
            </a:r>
            <a:r>
              <a:rPr lang="pl-PL" sz="2400" dirty="0"/>
              <a:t> człowiek imieniem Hiob. (</a:t>
            </a:r>
            <a:r>
              <a:rPr lang="mr-IN" sz="2400" dirty="0"/>
              <a:t>…</a:t>
            </a:r>
            <a:r>
              <a:rPr lang="pl-PL" sz="2400" dirty="0"/>
              <a:t>)</a:t>
            </a:r>
          </a:p>
          <a:p>
            <a:pPr marL="0" indent="0">
              <a:buNone/>
            </a:pPr>
            <a:r>
              <a:rPr lang="pl-PL" sz="2400" dirty="0"/>
              <a:t>(</a:t>
            </a:r>
            <a:r>
              <a:rPr lang="mr-IN" sz="2400" dirty="0"/>
              <a:t>…</a:t>
            </a:r>
            <a:r>
              <a:rPr lang="pl-PL" sz="2400" dirty="0"/>
              <a:t>)</a:t>
            </a:r>
            <a:br>
              <a:rPr lang="pl-PL" sz="2400" dirty="0"/>
            </a:br>
            <a:r>
              <a:rPr lang="pl-PL" sz="2400" dirty="0"/>
              <a:t>Majętność jego stanowiło</a:t>
            </a:r>
            <a:r>
              <a:rPr lang="pl-PL" sz="2400" b="1" dirty="0"/>
              <a:t> siedem tysięcy owiec, trzy tysiące wielbłądów, pięćset jarzm wołów, pięćset oślic</a:t>
            </a:r>
            <a:r>
              <a:rPr lang="pl-PL" sz="2400" dirty="0"/>
              <a:t> oraz wielka liczba służby.</a:t>
            </a:r>
          </a:p>
          <a:p>
            <a:pPr marL="0" indent="0">
              <a:buNone/>
            </a:pPr>
            <a:r>
              <a:rPr lang="pl-PL" sz="2400" dirty="0"/>
              <a:t>Był najwybitniejszym człowiekiem spośród wszystkich ludzi Wschodu.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9473296"/>
              </p:ext>
            </p:extLst>
          </p:nvPr>
        </p:nvGraphicFramePr>
        <p:xfrm>
          <a:off x="6172200" y="1825625"/>
          <a:ext cx="5181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posiadanie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na początku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owce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wielbłądy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pary</a:t>
                      </a:r>
                      <a:r>
                        <a:rPr lang="pl-PL" sz="2400" baseline="0" dirty="0"/>
                        <a:t> wołów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osły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515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Rozdział 1, wersy 6-12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477926"/>
            <a:ext cx="10515600" cy="5135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(6)</a:t>
            </a:r>
            <a:r>
              <a:rPr lang="pl-PL" sz="2400" dirty="0"/>
              <a:t> Pewnego dnia, gdy synowie Boży przyszli stawić się przed Panem, szatan też przyszedł z nimi.</a:t>
            </a:r>
          </a:p>
          <a:p>
            <a:pPr marL="0" indent="0">
              <a:buNone/>
            </a:pPr>
            <a:r>
              <a:rPr lang="pl-PL" sz="2400" baseline="30000" dirty="0"/>
              <a:t>(7)</a:t>
            </a:r>
            <a:r>
              <a:rPr lang="pl-PL" sz="2400" dirty="0"/>
              <a:t> I rzekł Bóg do szatana: Skąd przychodzisz? </a:t>
            </a:r>
          </a:p>
          <a:p>
            <a:pPr marL="0" indent="0">
              <a:buNone/>
            </a:pPr>
            <a:r>
              <a:rPr lang="pl-PL" sz="2400" dirty="0"/>
              <a:t>Szatan odrzekł Panu: Przemierzałem ziemię i wędrowałem po niej. </a:t>
            </a:r>
          </a:p>
          <a:p>
            <a:pPr marL="0" indent="0">
              <a:buNone/>
            </a:pPr>
            <a:r>
              <a:rPr lang="pl-PL" sz="2400" baseline="30000" dirty="0"/>
              <a:t>(8)</a:t>
            </a:r>
            <a:r>
              <a:rPr lang="pl-PL" sz="2400" dirty="0"/>
              <a:t> Mówi Pan do szatana: A zwróciłeś uwagę na sługę mego, Hioba? Bo nie ma na całej ziemi drugiego, kto by tak był prawy, sprawiedliwy, bogobojny i unikający grzechu jak on. </a:t>
            </a:r>
          </a:p>
          <a:p>
            <a:pPr marL="0" indent="0">
              <a:buNone/>
            </a:pPr>
            <a:r>
              <a:rPr lang="pl-PL" sz="2400" baseline="30000" dirty="0"/>
              <a:t>(9)</a:t>
            </a:r>
            <a:r>
              <a:rPr lang="pl-PL" sz="2400" dirty="0"/>
              <a:t> Szatan na to do Pana: Czyż za darmo Hiob czci Boga? </a:t>
            </a:r>
            <a:r>
              <a:rPr lang="pl-PL" sz="2400" baseline="30000" dirty="0"/>
              <a:t>(10)</a:t>
            </a:r>
            <a:r>
              <a:rPr lang="pl-PL" sz="2400" b="1" dirty="0"/>
              <a:t> Czyż Ty nie ogrodziłeś zewsząd jego samego, jego domu i całej majętności? Pracy jego rąk pobłogosławiłeś, jego dobytek na ziemi się mnoży</a:t>
            </a:r>
            <a:r>
              <a:rPr lang="pl-PL" sz="2400" dirty="0"/>
              <a:t>. </a:t>
            </a:r>
            <a:r>
              <a:rPr lang="pl-PL" sz="2400" baseline="30000" dirty="0"/>
              <a:t>(11)</a:t>
            </a:r>
            <a:r>
              <a:rPr lang="pl-PL" sz="2400" dirty="0"/>
              <a:t> Wyciągnij, proszę, rękę i dotknij jego majątku! Na pewno Ci w twarz będzie złorzeczył.</a:t>
            </a:r>
          </a:p>
          <a:p>
            <a:pPr marL="0" indent="0">
              <a:buNone/>
            </a:pPr>
            <a:r>
              <a:rPr lang="pl-PL" sz="2400" baseline="30000" dirty="0"/>
              <a:t>(12)</a:t>
            </a:r>
            <a:r>
              <a:rPr lang="pl-PL" sz="2400" dirty="0"/>
              <a:t> </a:t>
            </a:r>
            <a:r>
              <a:rPr lang="pl-PL" sz="2400" b="1" dirty="0"/>
              <a:t>Rzekł Pan do szatana: Oto cały majątek jego w twej mocy</a:t>
            </a:r>
            <a:r>
              <a:rPr lang="pl-PL" sz="2400" dirty="0"/>
              <a:t>. Tylko na niego samego nie wyciągaj ręki. I odszedł szatan sprzed oblicza Pańskiego.</a:t>
            </a:r>
          </a:p>
        </p:txBody>
      </p:sp>
      <p:cxnSp>
        <p:nvCxnSpPr>
          <p:cNvPr id="6" name="Łącznik prosty 5"/>
          <p:cNvCxnSpPr/>
          <p:nvPr/>
        </p:nvCxnSpPr>
        <p:spPr>
          <a:xfrm>
            <a:off x="403412" y="4392706"/>
            <a:ext cx="0" cy="1045882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74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Rozdział 1, wersy13-19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538942"/>
            <a:ext cx="10515600" cy="50417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(13)</a:t>
            </a:r>
            <a:r>
              <a:rPr lang="pl-PL" sz="2400" dirty="0"/>
              <a:t> Pewnego dnia, gdy synowie i córki jedli i pili w domu najstarszego brata, przyszedł posłaniec do Hioba i rzekł: Woły orały, a oślice pasły się tuż obok.  Wtem napadli Sabejczycy, porwali je, a </a:t>
            </a:r>
            <a:r>
              <a:rPr lang="pl-PL" sz="2400" b="1" dirty="0"/>
              <a:t>sługi mieczem pozabijal</a:t>
            </a:r>
            <a:r>
              <a:rPr lang="pl-PL" sz="2400" dirty="0"/>
              <a:t>i, ja sam uszedłem, by ci o tym donieść.</a:t>
            </a:r>
          </a:p>
          <a:p>
            <a:pPr marL="0" indent="0">
              <a:buNone/>
            </a:pPr>
            <a:r>
              <a:rPr lang="pl-PL" sz="2400" baseline="30000" dirty="0"/>
              <a:t>(16b)</a:t>
            </a:r>
            <a:r>
              <a:rPr lang="pl-PL" sz="2400" dirty="0"/>
              <a:t> Gdy ten jeszcze mówił, przyszedł inny i rzekł:</a:t>
            </a:r>
            <a:r>
              <a:rPr lang="pl-PL" sz="2400" b="1" dirty="0"/>
              <a:t> Ogień Boży spadł z nieba, zapłonął wśród owiec</a:t>
            </a:r>
            <a:r>
              <a:rPr lang="pl-PL" sz="2400" dirty="0"/>
              <a:t> oraz sług i pochłonął ich. Ja sam uszedłem, by ci o tym donieść.</a:t>
            </a:r>
          </a:p>
          <a:p>
            <a:pPr marL="0" indent="0">
              <a:buNone/>
            </a:pPr>
            <a:r>
              <a:rPr lang="pl-PL" sz="2400" baseline="30000" dirty="0"/>
              <a:t>(17)</a:t>
            </a:r>
            <a:r>
              <a:rPr lang="pl-PL" sz="2400" dirty="0"/>
              <a:t> Gdy ten jeszcze mówił, przyszedł inny i rzekł: Chaldejczycy zstąpili z trzema oddziałami, </a:t>
            </a:r>
            <a:r>
              <a:rPr lang="pl-PL" sz="2400" b="1" dirty="0"/>
              <a:t>napadli na wielbłądy</a:t>
            </a:r>
            <a:r>
              <a:rPr lang="pl-PL" sz="2400" dirty="0"/>
              <a:t>, a sługi ostrzem miecza zabili. Ja sam uszedłem, by ci o tym donieść.</a:t>
            </a:r>
          </a:p>
          <a:p>
            <a:pPr marL="0" indent="0">
              <a:buNone/>
            </a:pPr>
            <a:r>
              <a:rPr lang="pl-PL" sz="2400" baseline="30000" dirty="0"/>
              <a:t>(18)</a:t>
            </a:r>
            <a:r>
              <a:rPr lang="pl-PL" sz="2400" dirty="0"/>
              <a:t> Gdy ten jeszcze mówił, przyszedł inny i rzekł: Twoi </a:t>
            </a:r>
            <a:r>
              <a:rPr lang="pl-PL" sz="2400" b="1" dirty="0"/>
              <a:t>synowie i córki</a:t>
            </a:r>
            <a:r>
              <a:rPr lang="pl-PL" sz="2400" dirty="0"/>
              <a:t> jedli i pili wino w domu najstarszego brata. Wtem powiał szalony wicher z pustyni, poruszył czterema węgłami domu, zawalił go na dzieci, tak iż poumierały. Ja sam uszedłem, by ci o tym donieść.</a:t>
            </a:r>
          </a:p>
        </p:txBody>
      </p:sp>
    </p:spTree>
    <p:extLst>
      <p:ext uri="{BB962C8B-B14F-4D97-AF65-F5344CB8AC3E}">
        <p14:creationId xmlns:p14="http://schemas.microsoft.com/office/powerpoint/2010/main" val="1177554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Rozdział 1, wersy od 20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(20)</a:t>
            </a:r>
            <a:r>
              <a:rPr lang="pl-PL" sz="2400" dirty="0"/>
              <a:t> Hiob wstał, rozdarł szaty, ogolił głowę, upadł na ziemię, oddał pokłon </a:t>
            </a:r>
            <a:r>
              <a:rPr lang="pl-PL" sz="2400" baseline="30000" dirty="0"/>
              <a:t>(21)</a:t>
            </a:r>
            <a:r>
              <a:rPr lang="pl-PL" sz="2400" dirty="0"/>
              <a:t> i rzekł: </a:t>
            </a:r>
          </a:p>
          <a:p>
            <a:pPr marL="0" indent="0">
              <a:buNone/>
            </a:pPr>
            <a:r>
              <a:rPr lang="pl-PL" sz="2400" dirty="0"/>
              <a:t>	</a:t>
            </a:r>
            <a:r>
              <a:rPr lang="pl-PL" sz="2400" i="1" dirty="0"/>
              <a:t>Nagi wyszedłem z łona matki</a:t>
            </a:r>
            <a:br>
              <a:rPr lang="pl-PL" sz="2400" i="1" dirty="0"/>
            </a:br>
            <a:r>
              <a:rPr lang="pl-PL" sz="2400" i="1" dirty="0"/>
              <a:t>		i nagi tam wrócę. </a:t>
            </a:r>
            <a:br>
              <a:rPr lang="pl-PL" sz="2400" i="1" dirty="0"/>
            </a:br>
            <a:r>
              <a:rPr lang="pl-PL" sz="2400" i="1" dirty="0"/>
              <a:t>	Dał Pan i zabrał Pan. </a:t>
            </a:r>
            <a:br>
              <a:rPr lang="pl-PL" sz="2400" i="1" dirty="0"/>
            </a:br>
            <a:r>
              <a:rPr lang="pl-PL" sz="2400" i="1" dirty="0"/>
              <a:t>		Niech będzie imię Pańskie błogosławione!</a:t>
            </a:r>
          </a:p>
          <a:p>
            <a:pPr marL="0" indent="0">
              <a:buNone/>
            </a:pPr>
            <a:r>
              <a:rPr lang="pl-PL" sz="2400" baseline="30000" dirty="0"/>
              <a:t>(22)</a:t>
            </a:r>
            <a:r>
              <a:rPr lang="pl-PL" sz="2400" dirty="0"/>
              <a:t> W tym wszystkim Hiob nie zgrzeszył i nie przypisał Bogu nieprawości.</a:t>
            </a:r>
          </a:p>
        </p:txBody>
      </p:sp>
      <p:cxnSp>
        <p:nvCxnSpPr>
          <p:cNvPr id="6" name="Łącznik prosty 5"/>
          <p:cNvCxnSpPr/>
          <p:nvPr/>
        </p:nvCxnSpPr>
        <p:spPr>
          <a:xfrm>
            <a:off x="403412" y="2390588"/>
            <a:ext cx="0" cy="122517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75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miał Hiob na początku</a:t>
            </a:r>
            <a:br>
              <a:rPr lang="pl-PL" dirty="0"/>
            </a:br>
            <a:r>
              <a:rPr lang="pl-PL" dirty="0"/>
              <a:t>(aktywa)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Żył w ziemi </a:t>
            </a:r>
            <a:r>
              <a:rPr lang="pl-PL" sz="2400" dirty="0" err="1"/>
              <a:t>Us</a:t>
            </a:r>
            <a:r>
              <a:rPr lang="pl-PL" sz="2400" dirty="0"/>
              <a:t> człowiek imieniem Hiob. (</a:t>
            </a:r>
            <a:r>
              <a:rPr lang="mr-IN" sz="2400" dirty="0"/>
              <a:t>…</a:t>
            </a:r>
            <a:r>
              <a:rPr lang="pl-PL" sz="2400" dirty="0"/>
              <a:t>)</a:t>
            </a:r>
          </a:p>
          <a:p>
            <a:pPr marL="0" indent="0">
              <a:buNone/>
            </a:pPr>
            <a:r>
              <a:rPr lang="pl-PL" sz="2400" dirty="0"/>
              <a:t>(</a:t>
            </a:r>
            <a:r>
              <a:rPr lang="mr-IN" sz="2400" dirty="0"/>
              <a:t>…</a:t>
            </a:r>
            <a:r>
              <a:rPr lang="pl-PL" sz="2400" dirty="0"/>
              <a:t>)</a:t>
            </a:r>
            <a:br>
              <a:rPr lang="pl-PL" sz="2400" dirty="0"/>
            </a:br>
            <a:r>
              <a:rPr lang="pl-PL" sz="2400" dirty="0"/>
              <a:t>Majętność jego </a:t>
            </a:r>
            <a:r>
              <a:rPr lang="pl-PL" sz="2400" b="1" dirty="0"/>
              <a:t>stanowiło siedem tysięcy owiec, trzy tysiące wielbłądów, pięćset jarzm wołów, pięćset oślic</a:t>
            </a:r>
            <a:r>
              <a:rPr lang="pl-PL" sz="2400" dirty="0"/>
              <a:t> oraz wielka liczba służby.</a:t>
            </a:r>
          </a:p>
          <a:p>
            <a:pPr marL="0" indent="0">
              <a:buNone/>
            </a:pPr>
            <a:r>
              <a:rPr lang="pl-PL" sz="2400" dirty="0"/>
              <a:t>Był najwybitniejszym człowiekiem spośród wszystkich ludzi Wschodu.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3640362"/>
              </p:ext>
            </p:extLst>
          </p:nvPr>
        </p:nvGraphicFramePr>
        <p:xfrm>
          <a:off x="6172200" y="1825625"/>
          <a:ext cx="5181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posiadanie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na początku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owce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wielbłądy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pary</a:t>
                      </a:r>
                      <a:r>
                        <a:rPr lang="pl-PL" sz="2400" baseline="0" dirty="0"/>
                        <a:t> wołów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osły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" name="Łącznik prosty 5"/>
          <p:cNvCxnSpPr/>
          <p:nvPr/>
        </p:nvCxnSpPr>
        <p:spPr>
          <a:xfrm>
            <a:off x="403412" y="3107765"/>
            <a:ext cx="0" cy="702235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17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miał Hiob na początku </a:t>
            </a:r>
            <a:br>
              <a:rPr lang="pl-PL" dirty="0"/>
            </a:br>
            <a:r>
              <a:rPr lang="pl-PL" dirty="0"/>
              <a:t>(</a:t>
            </a:r>
            <a:r>
              <a:rPr lang="pl-PL" dirty="0" err="1"/>
              <a:t>aktywa+zarząd</a:t>
            </a:r>
            <a:r>
              <a:rPr lang="pl-PL" dirty="0"/>
              <a:t>)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Żył w ziemi </a:t>
            </a:r>
            <a:r>
              <a:rPr lang="pl-PL" sz="2400" dirty="0" err="1"/>
              <a:t>Us</a:t>
            </a:r>
            <a:r>
              <a:rPr lang="pl-PL" sz="2400" dirty="0"/>
              <a:t> człowiek imieniem Hiob. (</a:t>
            </a:r>
            <a:r>
              <a:rPr lang="mr-IN" sz="2400" dirty="0"/>
              <a:t>…</a:t>
            </a:r>
            <a:r>
              <a:rPr lang="pl-PL" sz="2400" dirty="0"/>
              <a:t>)</a:t>
            </a:r>
          </a:p>
          <a:p>
            <a:pPr marL="0" indent="0">
              <a:buNone/>
            </a:pPr>
            <a:r>
              <a:rPr lang="pl-PL" sz="2400" b="1" dirty="0"/>
              <a:t>Miał siedmiu synów i trzy córki. </a:t>
            </a:r>
            <a:r>
              <a:rPr lang="pl-PL" sz="2400" dirty="0"/>
              <a:t>Majętność jego stanowiło siedem tysięcy owiec, trzy tysiące wielbłądów, pięćset jarzm wołów, pięćset oślic oraz wielka liczba służby.</a:t>
            </a:r>
          </a:p>
          <a:p>
            <a:pPr marL="0" indent="0">
              <a:buNone/>
            </a:pPr>
            <a:r>
              <a:rPr lang="pl-PL" sz="2400" dirty="0"/>
              <a:t>Był najwybitniejszym człowiekiem spośród wszystkich ludzi Wschodu.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5167869"/>
              </p:ext>
            </p:extLst>
          </p:nvPr>
        </p:nvGraphicFramePr>
        <p:xfrm>
          <a:off x="6172200" y="1825625"/>
          <a:ext cx="5181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posiadanie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na początku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owce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wielbłądy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pary</a:t>
                      </a:r>
                      <a:r>
                        <a:rPr lang="pl-PL" sz="2400" baseline="0" dirty="0"/>
                        <a:t> wołów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osły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synowie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córki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" name="Łącznik prosty 5"/>
          <p:cNvCxnSpPr/>
          <p:nvPr/>
        </p:nvCxnSpPr>
        <p:spPr>
          <a:xfrm>
            <a:off x="388471" y="2704353"/>
            <a:ext cx="0" cy="34364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9623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</TotalTime>
  <Words>3051</Words>
  <Application>Microsoft Macintosh PowerPoint</Application>
  <PresentationFormat>Panoramiczny</PresentationFormat>
  <Paragraphs>278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Mangal</vt:lpstr>
      <vt:lpstr>Times</vt:lpstr>
      <vt:lpstr>Wingdings</vt:lpstr>
      <vt:lpstr>Motyw pakietu Office</vt:lpstr>
      <vt:lpstr>Kluczowy czynnik podwojenia KPI  w biznesie Hioba</vt:lpstr>
      <vt:lpstr>Info o Księdze Hioba</vt:lpstr>
      <vt:lpstr>Rozdział 1, wersy 1-5</vt:lpstr>
      <vt:lpstr>Co miał Hiob na początku (aktywa)</vt:lpstr>
      <vt:lpstr>Rozdział 1, wersy 6-12</vt:lpstr>
      <vt:lpstr>Rozdział 1, wersy13-19</vt:lpstr>
      <vt:lpstr>Rozdział 1, wersy od 20</vt:lpstr>
      <vt:lpstr>Co miał Hiob na początku (aktywa)</vt:lpstr>
      <vt:lpstr>Co miał Hiob na początku  (aktywa+zarząd)</vt:lpstr>
      <vt:lpstr>Rozdział 2, wersy 1-6</vt:lpstr>
      <vt:lpstr>Rozdział 2, wersy 7-10</vt:lpstr>
      <vt:lpstr>Rozdział 2, wersy od 11</vt:lpstr>
      <vt:lpstr>Struktura Księgi Hioba</vt:lpstr>
      <vt:lpstr>Rozdział 42, wersy od 1-6 </vt:lpstr>
      <vt:lpstr>Proces główny – przemiana Hioba</vt:lpstr>
      <vt:lpstr>Proces główny – przemiana Hioba</vt:lpstr>
      <vt:lpstr>Proces główny – przemiana Hioba</vt:lpstr>
      <vt:lpstr>Proces poboczny – rozwój biznesu</vt:lpstr>
      <vt:lpstr>Proces poboczny – rozwój biznesu</vt:lpstr>
      <vt:lpstr>Rozdział 42, wersy od 1-6 </vt:lpstr>
      <vt:lpstr>Rozdział 42, </vt:lpstr>
      <vt:lpstr>Rozdział 42, wersy 9b-</vt:lpstr>
      <vt:lpstr>Podwojenie?</vt:lpstr>
      <vt:lpstr>Co miał Hiob (aktywa + zarząd)</vt:lpstr>
      <vt:lpstr>A co z zarządem? Podwojenie?</vt:lpstr>
      <vt:lpstr>A co z zarządem? Podwojenie i bonus!</vt:lpstr>
      <vt:lpstr>Podwojenie?</vt:lpstr>
      <vt:lpstr>Hiob wierzył w wieczność</vt:lpstr>
      <vt:lpstr>A co z zarządem? Podwojenie i bonus!</vt:lpstr>
      <vt:lpstr>Moje wnioski</vt:lpstr>
      <vt:lpstr>Psalm 127</vt:lpstr>
      <vt:lpstr>Apostoł Jakub do biznesmenów</vt:lpstr>
      <vt:lpstr>Pytania? Dyskusja?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Hiob</dc:title>
  <dc:creator>Wojciech Apel</dc:creator>
  <cp:lastModifiedBy>Wojciech Apel</cp:lastModifiedBy>
  <cp:revision>35</cp:revision>
  <dcterms:created xsi:type="dcterms:W3CDTF">2018-06-02T14:50:59Z</dcterms:created>
  <dcterms:modified xsi:type="dcterms:W3CDTF">2020-06-15T17:47:09Z</dcterms:modified>
</cp:coreProperties>
</file>